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82" r:id="rId18"/>
    <p:sldId id="273" r:id="rId19"/>
    <p:sldId id="262" r:id="rId20"/>
    <p:sldId id="275" r:id="rId21"/>
    <p:sldId id="277" r:id="rId22"/>
    <p:sldId id="278" r:id="rId23"/>
    <p:sldId id="280" r:id="rId24"/>
    <p:sldId id="281" r:id="rId25"/>
    <p:sldId id="284" r:id="rId26"/>
    <p:sldId id="279" r:id="rId27"/>
    <p:sldId id="285" r:id="rId28"/>
    <p:sldId id="286" r:id="rId29"/>
    <p:sldId id="287" r:id="rId30"/>
    <p:sldId id="288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A05FE0D-4AC4-F74D-94E3-3D151388E187}" type="datetimeFigureOut">
              <a:rPr lang="en-US" smtClean="0"/>
              <a:t>1/29/14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0BD1380-3609-784F-9C22-5F9485E71F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emf"/><Relationship Id="rId3" Type="http://schemas.openxmlformats.org/officeDocument/2006/relationships/image" Target="../media/image17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4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emf"/><Relationship Id="rId3" Type="http://schemas.openxmlformats.org/officeDocument/2006/relationships/image" Target="../media/image22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4" Type="http://schemas.openxmlformats.org/officeDocument/2006/relationships/image" Target="../media/image26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e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Relationship Id="rId3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Chemical Formulas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5 part 3 (</a:t>
            </a:r>
            <a:r>
              <a:rPr lang="en-US" dirty="0" err="1" smtClean="0"/>
              <a:t>supliment</a:t>
            </a:r>
            <a:r>
              <a:rPr lang="en-US" dirty="0" smtClean="0"/>
              <a:t> to naming notes)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530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% Comp of Iron Oxides</a:t>
            </a:r>
            <a:endParaRPr lang="en-US" dirty="0"/>
          </a:p>
        </p:txBody>
      </p:sp>
      <p:pic>
        <p:nvPicPr>
          <p:cNvPr id="6" name="Content Placeholder 5" descr="Screen Shot 2013-01-31 at 7.54.41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623" b="-20623"/>
          <a:stretch>
            <a:fillRect/>
          </a:stretch>
        </p:blipFill>
        <p:spPr>
          <a:xfrm>
            <a:off x="762000" y="1253568"/>
            <a:ext cx="7721600" cy="4944031"/>
          </a:xfrm>
          <a:solidFill>
            <a:srgbClr val="3E3D2D"/>
          </a:solidFill>
        </p:spPr>
      </p:pic>
    </p:spTree>
    <p:extLst>
      <p:ext uri="{BB962C8B-B14F-4D97-AF65-F5344CB8AC3E}">
        <p14:creationId xmlns:p14="http://schemas.microsoft.com/office/powerpoint/2010/main" val="143880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Content Placeholder 3" descr="Screen Shot 2013-01-31 at 7.56.0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27" r="2027"/>
          <a:stretch>
            <a:fillRect/>
          </a:stretch>
        </p:blipFill>
        <p:spPr>
          <a:xfrm>
            <a:off x="762000" y="795338"/>
            <a:ext cx="7721600" cy="5402262"/>
          </a:xfrm>
          <a:solidFill>
            <a:srgbClr val="3E3D2D"/>
          </a:solidFill>
        </p:spPr>
      </p:pic>
    </p:spTree>
    <p:extLst>
      <p:ext uri="{BB962C8B-B14F-4D97-AF65-F5344CB8AC3E}">
        <p14:creationId xmlns:p14="http://schemas.microsoft.com/office/powerpoint/2010/main" val="143880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95868"/>
            <a:ext cx="7721600" cy="5401732"/>
          </a:xfrm>
          <a:solidFill>
            <a:srgbClr val="3E3D2D"/>
          </a:solidFill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Find the percentage composition of copper (1) sulfide, Cu</a:t>
            </a:r>
            <a:r>
              <a:rPr lang="en-US" sz="3200" baseline="-25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S</a:t>
            </a:r>
          </a:p>
          <a:p>
            <a:endParaRPr lang="en-US" sz="3200" dirty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Given: Cu</a:t>
            </a:r>
            <a:r>
              <a:rPr lang="en-US" sz="3200" baseline="-25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Unknown: % comp of Cu</a:t>
            </a:r>
            <a:r>
              <a:rPr lang="en-US" sz="3200" baseline="-25000" dirty="0" smtClean="0">
                <a:solidFill>
                  <a:schemeClr val="bg1"/>
                </a:solidFill>
              </a:rPr>
              <a:t>2</a:t>
            </a:r>
            <a:r>
              <a:rPr lang="en-US" sz="3200" dirty="0" smtClean="0">
                <a:solidFill>
                  <a:schemeClr val="bg1"/>
                </a:solidFill>
              </a:rPr>
              <a:t>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SO….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Formula then molar mass then mass % of each element. (This is your path young Skywalker</a:t>
            </a:r>
            <a:r>
              <a:rPr lang="en-US" dirty="0" smtClean="0">
                <a:solidFill>
                  <a:schemeClr val="bg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0637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95868"/>
            <a:ext cx="7721600" cy="5401732"/>
          </a:xfrm>
          <a:solidFill>
            <a:srgbClr val="3E3D2D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lide105-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464" y="1073383"/>
            <a:ext cx="6424603" cy="961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lide105-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464" y="2185298"/>
            <a:ext cx="6929067" cy="115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46126" y="3711611"/>
            <a:ext cx="7150318" cy="993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40000"/>
              </a:spcBef>
              <a:buClr>
                <a:srgbClr val="FFCC00"/>
              </a:buClr>
              <a:buSzPct val="100000"/>
            </a:pPr>
            <a:r>
              <a:rPr lang="en-US" sz="3200" b="0" kern="1200" dirty="0">
                <a:solidFill>
                  <a:schemeClr val="bg1"/>
                </a:solidFill>
              </a:rPr>
              <a:t>Molar mass of Cu</a:t>
            </a:r>
            <a:r>
              <a:rPr lang="en-US" sz="3200" b="0" kern="1200" baseline="-25000" dirty="0">
                <a:solidFill>
                  <a:schemeClr val="bg1"/>
                </a:solidFill>
              </a:rPr>
              <a:t>2</a:t>
            </a:r>
            <a:r>
              <a:rPr lang="en-US" sz="3200" b="0" kern="1200" dirty="0">
                <a:solidFill>
                  <a:schemeClr val="bg1"/>
                </a:solidFill>
              </a:rPr>
              <a:t>S =  159.2 g</a:t>
            </a:r>
            <a:endParaRPr lang="en-US" sz="3200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7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95868"/>
            <a:ext cx="7721600" cy="5401732"/>
          </a:xfrm>
          <a:solidFill>
            <a:srgbClr val="3E3D2D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slide106-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566" y="1027664"/>
            <a:ext cx="7151034" cy="137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lide106-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366" y="2871510"/>
            <a:ext cx="7306234" cy="1196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37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95868"/>
            <a:ext cx="7721600" cy="5401732"/>
          </a:xfrm>
          <a:solidFill>
            <a:srgbClr val="3E3D2D"/>
          </a:solidFill>
        </p:spPr>
        <p:txBody>
          <a:bodyPr/>
          <a:lstStyle/>
          <a:p>
            <a:r>
              <a:rPr lang="en-US" sz="7200" dirty="0" smtClean="0">
                <a:solidFill>
                  <a:srgbClr val="FFFFFF"/>
                </a:solidFill>
              </a:rPr>
              <a:t>STOP!!!!!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5400" dirty="0" smtClean="0">
                <a:solidFill>
                  <a:srgbClr val="FFFFFF"/>
                </a:solidFill>
              </a:rPr>
              <a:t>Hammer Time!</a:t>
            </a:r>
            <a:endParaRPr lang="en-US" sz="5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7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For Our Next and Final Trick…..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37334"/>
            <a:ext cx="7721600" cy="4260266"/>
          </a:xfrm>
          <a:solidFill>
            <a:srgbClr val="3E3D2D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We will…..</a:t>
            </a:r>
          </a:p>
          <a:p>
            <a:pPr lvl="1"/>
            <a:r>
              <a:rPr lang="en-US" sz="3200" dirty="0" smtClean="0">
                <a:solidFill>
                  <a:srgbClr val="FFFFFF"/>
                </a:solidFill>
              </a:rPr>
              <a:t>Define an empirical formula</a:t>
            </a:r>
          </a:p>
          <a:p>
            <a:pPr lvl="1"/>
            <a:r>
              <a:rPr lang="en-US" sz="3200" dirty="0" smtClean="0">
                <a:solidFill>
                  <a:srgbClr val="FFFFFF"/>
                </a:solidFill>
              </a:rPr>
              <a:t>Determine an empirical formula</a:t>
            </a:r>
          </a:p>
          <a:p>
            <a:pPr lvl="1"/>
            <a:r>
              <a:rPr lang="en-US" sz="3200" dirty="0" smtClean="0">
                <a:solidFill>
                  <a:srgbClr val="FFFFFF"/>
                </a:solidFill>
              </a:rPr>
              <a:t>Determine a molecular formula from an empirical formula.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37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For percentage composition</a:t>
            </a:r>
          </a:p>
          <a:p>
            <a:pPr lvl="1"/>
            <a:r>
              <a:rPr lang="en-US" sz="3000" dirty="0" smtClean="0">
                <a:solidFill>
                  <a:schemeClr val="bg1"/>
                </a:solidFill>
              </a:rPr>
              <a:t>Divide the amount of element’s mass by the total mass of the compound. Multiple by 100 then you have the percentage of the element in the compound.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1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95868"/>
            <a:ext cx="7721600" cy="5401732"/>
          </a:xfrm>
          <a:solidFill>
            <a:srgbClr val="3E3D2D"/>
          </a:solidFill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Untitled-12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90" y="1027664"/>
            <a:ext cx="3059404" cy="2003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Untitled-13 cop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6072" y="1296460"/>
            <a:ext cx="3091465" cy="346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Untitled-14 cop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90" y="3491130"/>
            <a:ext cx="3651506" cy="215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6372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95868"/>
            <a:ext cx="7721600" cy="5401732"/>
          </a:xfrm>
          <a:solidFill>
            <a:srgbClr val="3E3D2D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Empirical formulas are symbols for the elements in compound. They have the subscripts that show the </a:t>
            </a:r>
            <a:r>
              <a:rPr lang="en-U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SMALLEST WHOLE NUMBER</a:t>
            </a:r>
            <a:r>
              <a:rPr lang="en-US" sz="3200" dirty="0" smtClean="0">
                <a:solidFill>
                  <a:srgbClr val="FFFFFF"/>
                </a:solidFill>
              </a:rPr>
              <a:t> </a:t>
            </a:r>
            <a:r>
              <a:rPr lang="en-US" sz="32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MOLE</a:t>
            </a:r>
            <a:r>
              <a:rPr lang="en-US" sz="3200" dirty="0" smtClean="0">
                <a:solidFill>
                  <a:srgbClr val="FFFFFF"/>
                </a:solidFill>
              </a:rPr>
              <a:t> RATIO OF DIFFERENT ATOMS IN COMPOUND.</a:t>
            </a:r>
          </a:p>
          <a:p>
            <a:r>
              <a:rPr lang="en-US" sz="3200" dirty="0" smtClean="0">
                <a:solidFill>
                  <a:srgbClr val="FFFFFF"/>
                </a:solidFill>
              </a:rPr>
              <a:t>For ionic compounds the formula unit is usually the compound’s empirical formula.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8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15112"/>
            <a:ext cx="7024744" cy="7540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Chemical Formulas Indicate: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69" y="1527859"/>
            <a:ext cx="7858977" cy="4463509"/>
          </a:xfrm>
        </p:spPr>
        <p:txBody>
          <a:bodyPr>
            <a:noAutofit/>
          </a:bodyPr>
          <a:lstStyle/>
          <a:p>
            <a:r>
              <a:rPr lang="en-US" sz="3200" dirty="0" smtClean="0"/>
              <a:t>Elements present in compound</a:t>
            </a:r>
          </a:p>
          <a:p>
            <a:r>
              <a:rPr lang="en-US" sz="3200" dirty="0" smtClean="0"/>
              <a:t>Relative number of atoms or ions of each element in a compound</a:t>
            </a:r>
          </a:p>
          <a:p>
            <a:r>
              <a:rPr lang="en-US" sz="3200" dirty="0" smtClean="0"/>
              <a:t>Can also calculate characteristic values for a compound:</a:t>
            </a:r>
          </a:p>
          <a:p>
            <a:pPr lvl="1"/>
            <a:r>
              <a:rPr lang="en-US" sz="3200" dirty="0" smtClean="0"/>
              <a:t>Formula mass</a:t>
            </a:r>
          </a:p>
          <a:p>
            <a:pPr lvl="1"/>
            <a:r>
              <a:rPr lang="en-US" sz="3200" dirty="0" smtClean="0"/>
              <a:t>Molar mass</a:t>
            </a:r>
          </a:p>
          <a:p>
            <a:pPr lvl="1"/>
            <a:r>
              <a:rPr lang="en-US" sz="3200" dirty="0" smtClean="0"/>
              <a:t>Percentage composition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20096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For molecular compounds the empirical formula doesn’t necessarily indicate the actual numbers of atoms present in each molecule.</a:t>
            </a:r>
          </a:p>
          <a:p>
            <a:pPr lvl="1"/>
            <a:r>
              <a:rPr lang="en-US" sz="3000" dirty="0" smtClean="0">
                <a:solidFill>
                  <a:srgbClr val="FFFFFF"/>
                </a:solidFill>
              </a:rPr>
              <a:t>Example:</a:t>
            </a:r>
          </a:p>
          <a:p>
            <a:pPr lvl="2"/>
            <a:r>
              <a:rPr lang="en-US" sz="2800" dirty="0" smtClean="0">
                <a:solidFill>
                  <a:srgbClr val="FFFFFF"/>
                </a:solidFill>
              </a:rPr>
              <a:t>Empirical formula: BH</a:t>
            </a:r>
            <a:r>
              <a:rPr lang="en-US" sz="2800" baseline="-25000" dirty="0" smtClean="0">
                <a:solidFill>
                  <a:srgbClr val="FFFFFF"/>
                </a:solidFill>
              </a:rPr>
              <a:t>3</a:t>
            </a:r>
          </a:p>
          <a:p>
            <a:pPr lvl="2"/>
            <a:r>
              <a:rPr lang="en-US" sz="2800" dirty="0" smtClean="0">
                <a:solidFill>
                  <a:srgbClr val="FFFFFF"/>
                </a:solidFill>
              </a:rPr>
              <a:t>Molecular formula: B</a:t>
            </a:r>
            <a:r>
              <a:rPr lang="en-US" sz="2800" baseline="-25000" dirty="0" smtClean="0">
                <a:solidFill>
                  <a:srgbClr val="FFFFFF"/>
                </a:solidFill>
              </a:rPr>
              <a:t>2</a:t>
            </a:r>
            <a:r>
              <a:rPr lang="en-US" sz="2800" dirty="0" smtClean="0">
                <a:solidFill>
                  <a:srgbClr val="FFFFFF"/>
                </a:solidFill>
              </a:rPr>
              <a:t>H</a:t>
            </a:r>
            <a:r>
              <a:rPr lang="en-US" sz="2800" baseline="-25000" dirty="0" smtClean="0">
                <a:solidFill>
                  <a:srgbClr val="FFFFFF"/>
                </a:solidFill>
              </a:rPr>
              <a:t>6</a:t>
            </a:r>
            <a:endParaRPr lang="en-US" sz="2800" baseline="-25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4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859820" cy="5597654"/>
          </a:xfrm>
          <a:solidFill>
            <a:srgbClr val="3E3D2D"/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FF"/>
                </a:solidFill>
              </a:rPr>
              <a:t>To find an empirical formula from percentage composition:</a:t>
            </a:r>
          </a:p>
          <a:p>
            <a:pPr lvl="1"/>
            <a:r>
              <a:rPr lang="en-US" sz="3000" dirty="0" smtClean="0">
                <a:solidFill>
                  <a:srgbClr val="FFFFFF"/>
                </a:solidFill>
              </a:rPr>
              <a:t>Calculate % composition to a MASS composition</a:t>
            </a:r>
          </a:p>
          <a:p>
            <a:pPr lvl="1"/>
            <a:r>
              <a:rPr lang="en-US" sz="3000" dirty="0" smtClean="0">
                <a:solidFill>
                  <a:srgbClr val="FFFFFF"/>
                </a:solidFill>
              </a:rPr>
              <a:t>Assume 100.0g sample of compound</a:t>
            </a:r>
          </a:p>
          <a:p>
            <a:pPr lvl="1"/>
            <a:r>
              <a:rPr lang="en-US" sz="3000" dirty="0" smtClean="0">
                <a:solidFill>
                  <a:srgbClr val="FFFFFF"/>
                </a:solidFill>
              </a:rPr>
              <a:t>Calculate amount of each element in sample</a:t>
            </a:r>
          </a:p>
          <a:p>
            <a:pPr marL="365760" lvl="1" indent="0">
              <a:buNone/>
            </a:pPr>
            <a:endParaRPr lang="en-US" sz="3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4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>
            <a:normAutofit/>
          </a:bodyPr>
          <a:lstStyle/>
          <a:p>
            <a:r>
              <a:rPr lang="en-US" sz="3200" dirty="0" err="1" smtClean="0">
                <a:solidFill>
                  <a:srgbClr val="FFFFFF"/>
                </a:solidFill>
              </a:rPr>
              <a:t>Diborane</a:t>
            </a:r>
            <a:r>
              <a:rPr lang="en-US" sz="3200" dirty="0" smtClean="0">
                <a:solidFill>
                  <a:srgbClr val="FFFFFF"/>
                </a:solidFill>
              </a:rPr>
              <a:t>:</a:t>
            </a:r>
          </a:p>
          <a:p>
            <a:pPr lvl="1"/>
            <a:r>
              <a:rPr lang="en-US" sz="3000" dirty="0" smtClean="0">
                <a:solidFill>
                  <a:srgbClr val="FFFFFF"/>
                </a:solidFill>
              </a:rPr>
              <a:t>% comp is 78.1% B and 21.9% H</a:t>
            </a:r>
          </a:p>
          <a:p>
            <a:pPr lvl="2"/>
            <a:r>
              <a:rPr lang="en-US" sz="2800" dirty="0" smtClean="0">
                <a:solidFill>
                  <a:srgbClr val="FFFFFF"/>
                </a:solidFill>
              </a:rPr>
              <a:t>So 100.0g </a:t>
            </a:r>
            <a:r>
              <a:rPr lang="en-US" sz="2800" dirty="0" err="1" smtClean="0">
                <a:solidFill>
                  <a:srgbClr val="FFFFFF"/>
                </a:solidFill>
              </a:rPr>
              <a:t>diborane</a:t>
            </a:r>
            <a:r>
              <a:rPr lang="en-US" sz="2800" dirty="0" smtClean="0">
                <a:solidFill>
                  <a:srgbClr val="FFFFFF"/>
                </a:solidFill>
              </a:rPr>
              <a:t> has 78.1g B and 21.9g H</a:t>
            </a:r>
          </a:p>
          <a:p>
            <a:pPr lvl="1"/>
            <a:r>
              <a:rPr lang="en-US" sz="3000" dirty="0" smtClean="0">
                <a:solidFill>
                  <a:srgbClr val="FFFFFF"/>
                </a:solidFill>
              </a:rPr>
              <a:t>Then mass of each element is converted to a composition in moles by dividing by appropriate molar mass</a:t>
            </a:r>
            <a:endParaRPr lang="en-US" sz="3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594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Values give a mole ration of </a:t>
            </a:r>
          </a:p>
          <a:p>
            <a:pPr marL="68580" indent="0">
              <a:buNone/>
            </a:pPr>
            <a:r>
              <a:rPr lang="en-US" sz="3200" dirty="0">
                <a:solidFill>
                  <a:srgbClr val="FFFFFF"/>
                </a:solidFill>
              </a:rPr>
              <a:t> </a:t>
            </a:r>
            <a:r>
              <a:rPr lang="en-US" sz="3200" dirty="0" smtClean="0">
                <a:solidFill>
                  <a:srgbClr val="FFFFFF"/>
                </a:solidFill>
              </a:rPr>
              <a:t>     7.22 </a:t>
            </a:r>
            <a:r>
              <a:rPr lang="en-US" sz="3200" dirty="0" err="1" smtClean="0">
                <a:solidFill>
                  <a:srgbClr val="FFFFFF"/>
                </a:solidFill>
              </a:rPr>
              <a:t>mol</a:t>
            </a:r>
            <a:r>
              <a:rPr lang="en-US" sz="3200" dirty="0" smtClean="0">
                <a:solidFill>
                  <a:srgbClr val="FFFFFF"/>
                </a:solidFill>
              </a:rPr>
              <a:t> B to 21.7mol H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4" name="Picture 3" descr="slide113-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773" y="2537089"/>
            <a:ext cx="4649788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lide113-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4773" y="3807090"/>
            <a:ext cx="4546600" cy="85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51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Then find smallest whole number ratio, divide each number of moles by smallest number in ratio</a:t>
            </a:r>
          </a:p>
          <a:p>
            <a:endParaRPr lang="en-US" sz="3200" dirty="0">
              <a:solidFill>
                <a:srgbClr val="FFFFFF"/>
              </a:solidFill>
            </a:endParaRPr>
          </a:p>
          <a:p>
            <a:endParaRPr lang="en-US" sz="3200" dirty="0" smtClean="0">
              <a:solidFill>
                <a:srgbClr val="FFFFFF"/>
              </a:solidFill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Because of rounding or experimental error a compound’s mole ratio is sometimes numbers close to whole numbers instead of exact whole numbers. If the case then nearest whole number is taken.</a:t>
            </a:r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4" name="Picture 3" descr="slide1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54" y="2514865"/>
            <a:ext cx="6556345" cy="803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51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Practice:</a:t>
            </a:r>
          </a:p>
          <a:p>
            <a:pPr lvl="1"/>
            <a:r>
              <a:rPr lang="en-US" sz="3000" u="sng" dirty="0" smtClean="0">
                <a:solidFill>
                  <a:srgbClr val="74A510"/>
                </a:solidFill>
              </a:rPr>
              <a:t>Given</a:t>
            </a:r>
            <a:r>
              <a:rPr lang="en-US" sz="3000" dirty="0" smtClean="0">
                <a:solidFill>
                  <a:srgbClr val="FFFFFF"/>
                </a:solidFill>
              </a:rPr>
              <a:t>:</a:t>
            </a:r>
            <a:r>
              <a:rPr lang="en-US" sz="2800" dirty="0" smtClean="0">
                <a:solidFill>
                  <a:srgbClr val="FFFFFF"/>
                </a:solidFill>
              </a:rPr>
              <a:t> 32.38% sodium, 22.65% sulfur, and 44.99% oxygen. </a:t>
            </a:r>
            <a:endParaRPr lang="en-US" sz="2800" dirty="0">
              <a:solidFill>
                <a:srgbClr val="FFFFFF"/>
              </a:solidFill>
            </a:endParaRPr>
          </a:p>
          <a:p>
            <a:pPr lvl="1"/>
            <a:r>
              <a:rPr lang="en-US" sz="2800" u="sng" dirty="0" smtClean="0">
                <a:solidFill>
                  <a:schemeClr val="bg2">
                    <a:lumMod val="50000"/>
                  </a:schemeClr>
                </a:solidFill>
              </a:rPr>
              <a:t>Unknown</a:t>
            </a:r>
            <a:r>
              <a:rPr lang="en-US" sz="2800" dirty="0" smtClean="0">
                <a:solidFill>
                  <a:srgbClr val="FFFFFF"/>
                </a:solidFill>
              </a:rPr>
              <a:t>: Empirical formula</a:t>
            </a:r>
          </a:p>
          <a:p>
            <a:pPr lvl="1"/>
            <a:r>
              <a:rPr lang="en-US" sz="2800" dirty="0" smtClean="0">
                <a:solidFill>
                  <a:srgbClr val="74A510"/>
                </a:solidFill>
              </a:rPr>
              <a:t>Solution</a:t>
            </a:r>
            <a:r>
              <a:rPr lang="en-US" sz="2800" dirty="0" smtClean="0">
                <a:solidFill>
                  <a:srgbClr val="FFFFFF"/>
                </a:solidFill>
              </a:rPr>
              <a:t>- %comp to mass comp to comp in moles to smallest whole-number mole ratio of atoms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51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>
            <a:normAutofit/>
          </a:bodyPr>
          <a:lstStyle/>
          <a:p>
            <a:endParaRPr lang="en-US" sz="3200" dirty="0">
              <a:solidFill>
                <a:srgbClr val="FFFFFF"/>
              </a:solidFill>
            </a:endParaRPr>
          </a:p>
        </p:txBody>
      </p:sp>
      <p:pic>
        <p:nvPicPr>
          <p:cNvPr id="4" name="Picture 3" descr="slide117-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461" y="1155119"/>
            <a:ext cx="5259387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lide117-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2806" y="2666802"/>
            <a:ext cx="4897437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lide117-ii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052" y="4460665"/>
            <a:ext cx="4824412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9459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The compound’s ratio is:</a:t>
            </a:r>
          </a:p>
          <a:p>
            <a:endParaRPr lang="en-US" sz="3200" dirty="0">
              <a:solidFill>
                <a:srgbClr val="FFFFFF"/>
              </a:solidFill>
            </a:endParaRPr>
          </a:p>
          <a:p>
            <a:endParaRPr lang="en-US" sz="3200" dirty="0" smtClean="0">
              <a:solidFill>
                <a:srgbClr val="FFFFFF"/>
              </a:solidFill>
            </a:endParaRPr>
          </a:p>
          <a:p>
            <a:endParaRPr lang="en-US" sz="3200" dirty="0">
              <a:solidFill>
                <a:srgbClr val="FFFFFF"/>
              </a:solidFill>
            </a:endParaRPr>
          </a:p>
          <a:p>
            <a:endParaRPr lang="en-US" sz="3200" dirty="0" smtClean="0">
              <a:solidFill>
                <a:srgbClr val="FFFFFF"/>
              </a:solidFill>
            </a:endParaRPr>
          </a:p>
          <a:p>
            <a:r>
              <a:rPr lang="en-US" sz="3200" dirty="0" smtClean="0">
                <a:solidFill>
                  <a:srgbClr val="FFFFFF"/>
                </a:solidFill>
              </a:rPr>
              <a:t>Rounding yields a mole ratio of 2:1:4 so the empirical formula is </a:t>
            </a:r>
            <a:r>
              <a:rPr lang="en-US" sz="3600" dirty="0" smtClean="0">
                <a:solidFill>
                  <a:srgbClr val="FFFFFF"/>
                </a:solidFill>
              </a:rPr>
              <a:t>Na</a:t>
            </a:r>
            <a:r>
              <a:rPr lang="en-US" sz="3600" baseline="-25000" dirty="0" smtClean="0">
                <a:solidFill>
                  <a:srgbClr val="FFFFFF"/>
                </a:solidFill>
              </a:rPr>
              <a:t>2</a:t>
            </a:r>
            <a:r>
              <a:rPr lang="en-US" sz="3600" dirty="0" smtClean="0">
                <a:solidFill>
                  <a:srgbClr val="FFFFFF"/>
                </a:solidFill>
              </a:rPr>
              <a:t>SO</a:t>
            </a:r>
            <a:r>
              <a:rPr lang="en-US" sz="3600" baseline="-25000" dirty="0" smtClean="0">
                <a:solidFill>
                  <a:srgbClr val="FFFFFF"/>
                </a:solidFill>
              </a:rPr>
              <a:t>4</a:t>
            </a:r>
            <a:endParaRPr lang="en-US" sz="3600" baseline="-25000" dirty="0">
              <a:solidFill>
                <a:srgbClr val="FFFFFF"/>
              </a:solidFill>
            </a:endParaRPr>
          </a:p>
        </p:txBody>
      </p:sp>
      <p:pic>
        <p:nvPicPr>
          <p:cNvPr id="4" name="Picture 3" descr="slide1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816" y="1616522"/>
            <a:ext cx="7652223" cy="1689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360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565939" y="702752"/>
            <a:ext cx="773747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794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The formula masses have a similar relationship.</a:t>
            </a:r>
          </a:p>
          <a:p>
            <a:pPr algn="ctr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i="1" dirty="0">
                <a:solidFill>
                  <a:srgbClr val="FFCC00"/>
                </a:solidFill>
              </a:rPr>
              <a:t>x</a:t>
            </a:r>
            <a:r>
              <a:rPr lang="en-US" dirty="0">
                <a:solidFill>
                  <a:srgbClr val="FFCC00"/>
                </a:solidFill>
              </a:rPr>
              <a:t>(empirical formula mass) = molecular formula mass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To determine the molecular formula of a compound, you must know the </a:t>
            </a:r>
            <a:r>
              <a:rPr lang="en-US" dirty="0" smtClean="0"/>
              <a:t>compound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formula mass.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</a:pPr>
            <a:r>
              <a:rPr lang="en-US" sz="2000" dirty="0"/>
              <a:t>Dividing the experimental formula mass by the empirical formula mass gives the value of </a:t>
            </a:r>
            <a:r>
              <a:rPr lang="en-US" sz="2000" i="1" dirty="0"/>
              <a:t>x</a:t>
            </a:r>
            <a:r>
              <a:rPr lang="en-US" sz="2000" dirty="0"/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/>
              <a:t>A </a:t>
            </a:r>
            <a:r>
              <a:rPr lang="en-US" dirty="0" smtClean="0"/>
              <a:t>compound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molecular formula mass is numerically equal to its molar mass, so a </a:t>
            </a:r>
            <a:r>
              <a:rPr lang="en-US" dirty="0" smtClean="0"/>
              <a:t>compound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molecular formula can also be found given the </a:t>
            </a:r>
            <a:r>
              <a:rPr lang="en-US" dirty="0" smtClean="0"/>
              <a:t>compound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empirical formula and its molar mass.</a:t>
            </a:r>
          </a:p>
        </p:txBody>
      </p:sp>
    </p:spTree>
    <p:extLst>
      <p:ext uri="{BB962C8B-B14F-4D97-AF65-F5344CB8AC3E}">
        <p14:creationId xmlns:p14="http://schemas.microsoft.com/office/powerpoint/2010/main" val="44360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FF"/>
                </a:solidFill>
              </a:rPr>
              <a:t>Now practice calculation of molecular formulas:</a:t>
            </a:r>
          </a:p>
          <a:p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83816" y="2156667"/>
            <a:ext cx="773747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794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FFCC00"/>
                </a:solidFill>
              </a:rPr>
              <a:t>Sample Problem N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dirty="0"/>
              <a:t>In Sample Problem M, the empirical formula of a compound of phosphorus and oxygen was found to be P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5</a:t>
            </a:r>
            <a:r>
              <a:rPr lang="en-US" dirty="0"/>
              <a:t>. Experimentation shows that the molar mass of this compound is 283.89 g/mol. What is the </a:t>
            </a:r>
            <a:r>
              <a:rPr lang="en-US" dirty="0" smtClean="0"/>
              <a:t>compound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molecular formula?</a:t>
            </a:r>
          </a:p>
        </p:txBody>
      </p:sp>
    </p:spTree>
    <p:extLst>
      <p:ext uri="{BB962C8B-B14F-4D97-AF65-F5344CB8AC3E}">
        <p14:creationId xmlns:p14="http://schemas.microsoft.com/office/powerpoint/2010/main" val="44360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77844"/>
            <a:ext cx="7024744" cy="905388"/>
          </a:xfrm>
        </p:spPr>
        <p:txBody>
          <a:bodyPr>
            <a:normAutofit/>
          </a:bodyPr>
          <a:lstStyle/>
          <a:p>
            <a:r>
              <a:rPr lang="en-US" dirty="0" smtClean="0"/>
              <a:t>Few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5804" y="1383232"/>
            <a:ext cx="8084690" cy="510538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Formula mass- of molecule, formula unit or ion is the SUM of the average atomic masses of all atoms in its formula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Ex:  Water (H</a:t>
            </a:r>
            <a:r>
              <a:rPr lang="en-US" baseline="-25000" dirty="0" smtClean="0">
                <a:solidFill>
                  <a:schemeClr val="bg1"/>
                </a:solidFill>
              </a:rPr>
              <a:t>2</a:t>
            </a:r>
            <a:r>
              <a:rPr lang="en-US" dirty="0" smtClean="0">
                <a:solidFill>
                  <a:schemeClr val="bg1"/>
                </a:solidFill>
              </a:rPr>
              <a:t>0)</a:t>
            </a:r>
          </a:p>
          <a:p>
            <a:pPr lvl="2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24" descr="slide74_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011" y="2852737"/>
            <a:ext cx="4667250" cy="79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5" descr="slide74_i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852" y="3760189"/>
            <a:ext cx="4667250" cy="766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43489" y="5382029"/>
            <a:ext cx="65508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79450" lvl="1" indent="-222250" algn="ctr">
              <a:lnSpc>
                <a:spcPct val="95000"/>
              </a:lnSpc>
              <a:spcBef>
                <a:spcPct val="35000"/>
              </a:spcBef>
              <a:buClr>
                <a:srgbClr val="FFCC00"/>
              </a:buClr>
              <a:buSzPct val="100000"/>
            </a:pPr>
            <a:r>
              <a:rPr lang="en-US" b="0" dirty="0" smtClean="0">
                <a:solidFill>
                  <a:schemeClr val="bg1"/>
                </a:solidFill>
                <a:cs typeface="Arial" charset="0"/>
              </a:rPr>
              <a:t>average mass of H</a:t>
            </a:r>
            <a:r>
              <a:rPr lang="en-US" b="0" baseline="-25000" dirty="0" smtClean="0">
                <a:solidFill>
                  <a:schemeClr val="bg1"/>
                </a:solidFill>
                <a:cs typeface="Arial" charset="0"/>
              </a:rPr>
              <a:t>2</a:t>
            </a:r>
            <a:r>
              <a:rPr lang="en-US" b="0" dirty="0" smtClean="0">
                <a:solidFill>
                  <a:schemeClr val="bg1"/>
                </a:solidFill>
                <a:cs typeface="Arial" charset="0"/>
              </a:rPr>
              <a:t>O molecule: </a:t>
            </a:r>
            <a:r>
              <a:rPr lang="en-US" b="0" dirty="0" smtClean="0">
                <a:solidFill>
                  <a:srgbClr val="FFCC00"/>
                </a:solidFill>
                <a:cs typeface="Arial" charset="0"/>
              </a:rPr>
              <a:t>18.02 </a:t>
            </a:r>
            <a:r>
              <a:rPr lang="en-US" b="0" dirty="0" err="1" smtClean="0">
                <a:solidFill>
                  <a:srgbClr val="FFCC00"/>
                </a:solidFill>
                <a:cs typeface="Arial" charset="0"/>
              </a:rPr>
              <a:t>amu</a:t>
            </a:r>
            <a:endParaRPr lang="en-US" b="0" dirty="0">
              <a:solidFill>
                <a:srgbClr val="FFCC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7235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83816" y="1310125"/>
            <a:ext cx="773747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794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FFCC00"/>
                </a:solidFill>
              </a:rPr>
              <a:t>Sample Problem N Solution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b="1" u="sng" dirty="0">
                <a:solidFill>
                  <a:srgbClr val="FFCC00"/>
                </a:solidFill>
              </a:rPr>
              <a:t>Given:</a:t>
            </a:r>
            <a:r>
              <a:rPr lang="en-US" b="1" dirty="0"/>
              <a:t> </a:t>
            </a:r>
            <a:r>
              <a:rPr lang="en-US" dirty="0"/>
              <a:t>empirical formula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b="1" u="sng" dirty="0">
                <a:solidFill>
                  <a:srgbClr val="FFCC00"/>
                </a:solidFill>
              </a:rPr>
              <a:t>Unknown:</a:t>
            </a:r>
            <a:r>
              <a:rPr lang="en-US" b="1" dirty="0"/>
              <a:t> </a:t>
            </a:r>
            <a:r>
              <a:rPr lang="en-US" dirty="0"/>
              <a:t>molecular formula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en-US" b="1" u="sng" dirty="0">
                <a:solidFill>
                  <a:srgbClr val="FFCC00"/>
                </a:solidFill>
              </a:rPr>
              <a:t>Solution:</a:t>
            </a:r>
            <a:r>
              <a:rPr lang="en-US" dirty="0"/>
              <a:t> </a:t>
            </a:r>
          </a:p>
          <a:p>
            <a:pPr algn="ctr">
              <a:spcBef>
                <a:spcPct val="50000"/>
              </a:spcBef>
              <a:buFontTx/>
              <a:buNone/>
            </a:pPr>
            <a:r>
              <a:rPr lang="en-US" i="1" dirty="0"/>
              <a:t>x</a:t>
            </a:r>
            <a:r>
              <a:rPr lang="en-US" dirty="0"/>
              <a:t>(empirical formula) = molecular formula</a:t>
            </a:r>
          </a:p>
        </p:txBody>
      </p:sp>
    </p:spTree>
    <p:extLst>
      <p:ext uri="{BB962C8B-B14F-4D97-AF65-F5344CB8AC3E}">
        <p14:creationId xmlns:p14="http://schemas.microsoft.com/office/powerpoint/2010/main" val="44360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83816" y="810866"/>
            <a:ext cx="773747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794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ct val="50000"/>
              </a:spcBef>
              <a:buFontTx/>
              <a:buNone/>
            </a:pPr>
            <a:r>
              <a:rPr lang="en-US" b="1" dirty="0">
                <a:solidFill>
                  <a:srgbClr val="FFCC00"/>
                </a:solidFill>
              </a:rPr>
              <a:t>Sample Problem N Solution, </a:t>
            </a:r>
            <a:r>
              <a:rPr lang="en-US" i="1" dirty="0">
                <a:solidFill>
                  <a:srgbClr val="FFCC00"/>
                </a:solidFill>
              </a:rPr>
              <a:t>continued</a:t>
            </a:r>
            <a:endParaRPr lang="en-US" b="1" dirty="0">
              <a:solidFill>
                <a:srgbClr val="FFCC00"/>
              </a:solidFill>
            </a:endParaRP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2000" dirty="0">
                <a:solidFill>
                  <a:srgbClr val="FFCC00"/>
                </a:solidFill>
              </a:rPr>
              <a:t>Molecular formula mass is numerically equal to molar mass.</a:t>
            </a:r>
          </a:p>
          <a:p>
            <a:pPr marL="0" indent="0" algn="ctr">
              <a:spcBef>
                <a:spcPct val="50000"/>
              </a:spcBef>
              <a:buFontTx/>
              <a:buNone/>
            </a:pPr>
            <a:r>
              <a:rPr lang="en-US" sz="2000" dirty="0"/>
              <a:t>molecular molar mass = 283.89 g/</a:t>
            </a:r>
            <a:r>
              <a:rPr lang="en-US" sz="2000" dirty="0" err="1"/>
              <a:t>mol</a:t>
            </a:r>
            <a:endParaRPr lang="en-US" sz="2000" dirty="0"/>
          </a:p>
          <a:p>
            <a:pPr marL="0" indent="0" algn="ctr">
              <a:spcBef>
                <a:spcPct val="50000"/>
              </a:spcBef>
              <a:buFontTx/>
              <a:buNone/>
            </a:pPr>
            <a:r>
              <a:rPr lang="en-US" sz="2000" dirty="0"/>
              <a:t> molecular formula mass = 283.89 </a:t>
            </a:r>
            <a:r>
              <a:rPr lang="en-US" sz="2000" dirty="0" err="1"/>
              <a:t>amu</a:t>
            </a:r>
            <a:endParaRPr lang="en-US" sz="2000" dirty="0"/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2000" dirty="0">
                <a:solidFill>
                  <a:srgbClr val="FFCC00"/>
                </a:solidFill>
              </a:rPr>
              <a:t>empirical formula mass</a:t>
            </a:r>
            <a:r>
              <a:rPr lang="en-US" sz="2000" dirty="0"/>
              <a:t> 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2000" dirty="0"/>
              <a:t>mass of phosphorus atom = 30.97 </a:t>
            </a:r>
            <a:r>
              <a:rPr lang="en-US" sz="2000" dirty="0" err="1"/>
              <a:t>amu</a:t>
            </a:r>
            <a:endParaRPr lang="en-US" sz="2000" dirty="0"/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2000" dirty="0"/>
              <a:t>mass of oxygen atom = 16.00 </a:t>
            </a:r>
            <a:r>
              <a:rPr lang="en-US" sz="2000" dirty="0" err="1"/>
              <a:t>amu</a:t>
            </a:r>
            <a:endParaRPr lang="en-US" sz="2000" dirty="0"/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2000" dirty="0"/>
              <a:t>empirical formula mass of P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  <a:r>
              <a:rPr lang="en-US" sz="2000" baseline="-25000" dirty="0"/>
              <a:t>5</a:t>
            </a:r>
            <a:r>
              <a:rPr lang="en-US" sz="2000" dirty="0"/>
              <a:t> = </a:t>
            </a:r>
          </a:p>
          <a:p>
            <a:pPr marL="0" indent="0">
              <a:spcBef>
                <a:spcPct val="50000"/>
              </a:spcBef>
              <a:buFontTx/>
              <a:buNone/>
            </a:pPr>
            <a:r>
              <a:rPr lang="en-US" sz="2000" dirty="0"/>
              <a:t>2 × 30.97 </a:t>
            </a:r>
            <a:r>
              <a:rPr lang="en-US" sz="2000" dirty="0" err="1"/>
              <a:t>amu</a:t>
            </a:r>
            <a:r>
              <a:rPr lang="en-US" sz="2000" dirty="0"/>
              <a:t> + 5 × 16.00 </a:t>
            </a:r>
            <a:r>
              <a:rPr lang="en-US" sz="2000" dirty="0" err="1"/>
              <a:t>amu</a:t>
            </a:r>
            <a:r>
              <a:rPr lang="en-US" sz="2000" dirty="0"/>
              <a:t> = 141.94 </a:t>
            </a:r>
            <a:r>
              <a:rPr lang="en-US" sz="2000" dirty="0" err="1"/>
              <a:t>amu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5810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816" y="702752"/>
            <a:ext cx="7652223" cy="5597654"/>
          </a:xfrm>
          <a:solidFill>
            <a:srgbClr val="3E3D2D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683816" y="1073383"/>
            <a:ext cx="7737475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794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ct val="75000"/>
              </a:spcBef>
              <a:buFontTx/>
              <a:buNone/>
            </a:pPr>
            <a:r>
              <a:rPr lang="en-US" b="1" dirty="0">
                <a:solidFill>
                  <a:srgbClr val="FFCC00"/>
                </a:solidFill>
              </a:rPr>
              <a:t>Sample Problem N Solution, </a:t>
            </a:r>
            <a:r>
              <a:rPr lang="en-US" i="1" dirty="0">
                <a:solidFill>
                  <a:srgbClr val="FFCC00"/>
                </a:solidFill>
              </a:rPr>
              <a:t>continued</a:t>
            </a:r>
            <a:endParaRPr lang="en-US" b="1" dirty="0">
              <a:solidFill>
                <a:srgbClr val="FFCC00"/>
              </a:solidFill>
            </a:endParaRPr>
          </a:p>
          <a:p>
            <a:pPr marL="0" indent="0">
              <a:buFontTx/>
              <a:buNone/>
            </a:pPr>
            <a:r>
              <a:rPr lang="en-US" dirty="0">
                <a:solidFill>
                  <a:srgbClr val="FFCC00"/>
                </a:solidFill>
              </a:rPr>
              <a:t>Dividing the experimental formula mass by the empirical formula mass gives the value of </a:t>
            </a:r>
            <a:r>
              <a:rPr lang="en-US" i="1" dirty="0">
                <a:solidFill>
                  <a:srgbClr val="FFCC00"/>
                </a:solidFill>
              </a:rPr>
              <a:t>x</a:t>
            </a:r>
            <a:r>
              <a:rPr lang="en-US" dirty="0">
                <a:solidFill>
                  <a:srgbClr val="FFCC00"/>
                </a:solidFill>
              </a:rPr>
              <a:t>.</a:t>
            </a:r>
          </a:p>
        </p:txBody>
      </p:sp>
      <p:pic>
        <p:nvPicPr>
          <p:cNvPr id="5" name="Picture 4" descr="slide1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250" y="2452856"/>
            <a:ext cx="3889375" cy="858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62787" y="3345606"/>
            <a:ext cx="77374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spcBef>
                <a:spcPct val="20000"/>
              </a:spcBef>
              <a:buClr>
                <a:srgbClr val="FFCC00"/>
              </a:buClr>
              <a:buSzPct val="100000"/>
            </a:pPr>
            <a:r>
              <a:rPr lang="en-US" sz="2400" b="0" kern="1200" dirty="0">
                <a:solidFill>
                  <a:schemeClr val="bg1"/>
                </a:solidFill>
              </a:rPr>
              <a:t>2 × (P</a:t>
            </a:r>
            <a:r>
              <a:rPr lang="en-US" sz="2400" b="0" kern="1200" baseline="-25000" dirty="0">
                <a:solidFill>
                  <a:schemeClr val="bg1"/>
                </a:solidFill>
              </a:rPr>
              <a:t>2</a:t>
            </a:r>
            <a:r>
              <a:rPr lang="en-US" sz="2400" b="0" kern="1200" dirty="0">
                <a:solidFill>
                  <a:schemeClr val="bg1"/>
                </a:solidFill>
              </a:rPr>
              <a:t>O</a:t>
            </a:r>
            <a:r>
              <a:rPr lang="en-US" sz="2400" b="0" kern="1200" baseline="-25000" dirty="0">
                <a:solidFill>
                  <a:schemeClr val="bg1"/>
                </a:solidFill>
              </a:rPr>
              <a:t>5</a:t>
            </a:r>
            <a:r>
              <a:rPr lang="en-US" sz="2400" b="0" kern="1200" dirty="0">
                <a:solidFill>
                  <a:schemeClr val="bg1"/>
                </a:solidFill>
              </a:rPr>
              <a:t>) = P</a:t>
            </a:r>
            <a:r>
              <a:rPr lang="en-US" sz="2400" b="0" kern="1200" baseline="-25000" dirty="0">
                <a:solidFill>
                  <a:schemeClr val="bg1"/>
                </a:solidFill>
              </a:rPr>
              <a:t>4</a:t>
            </a:r>
            <a:r>
              <a:rPr lang="en-US" sz="2400" b="0" kern="1200" dirty="0">
                <a:solidFill>
                  <a:schemeClr val="bg1"/>
                </a:solidFill>
              </a:rPr>
              <a:t>O</a:t>
            </a:r>
            <a:r>
              <a:rPr lang="en-US" sz="2400" b="0" kern="1200" baseline="-25000" dirty="0">
                <a:solidFill>
                  <a:schemeClr val="bg1"/>
                </a:solidFill>
              </a:rPr>
              <a:t>10</a:t>
            </a:r>
            <a:endParaRPr lang="en-US" sz="2400" b="0" kern="1200" dirty="0">
              <a:solidFill>
                <a:srgbClr val="FFCC00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868304" y="4313082"/>
            <a:ext cx="77374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  <a:buClr>
                <a:srgbClr val="FFCC00"/>
              </a:buClr>
              <a:buSzPct val="100000"/>
            </a:pPr>
            <a:r>
              <a:rPr lang="en-US" sz="2400" b="0" kern="1200" dirty="0">
                <a:solidFill>
                  <a:schemeClr val="bg1"/>
                </a:solidFill>
              </a:rPr>
              <a:t>The compound</a:t>
            </a:r>
            <a:r>
              <a:rPr lang="ja-JP" altLang="en-US" sz="2400" b="0" kern="1200" dirty="0">
                <a:solidFill>
                  <a:schemeClr val="bg1"/>
                </a:solidFill>
                <a:latin typeface="Arial"/>
              </a:rPr>
              <a:t>’</a:t>
            </a:r>
            <a:r>
              <a:rPr lang="en-US" sz="2400" b="0" kern="1200" dirty="0">
                <a:solidFill>
                  <a:schemeClr val="bg1"/>
                </a:solidFill>
              </a:rPr>
              <a:t>s molecular formula is therefore  </a:t>
            </a:r>
            <a:r>
              <a:rPr lang="en-US" sz="2400" b="0" kern="1200" dirty="0">
                <a:solidFill>
                  <a:schemeClr val="tx1"/>
                </a:solidFill>
              </a:rPr>
              <a:t>P</a:t>
            </a:r>
            <a:r>
              <a:rPr lang="en-US" sz="2400" b="0" kern="1200" baseline="-25000" dirty="0">
                <a:solidFill>
                  <a:schemeClr val="tx1"/>
                </a:solidFill>
              </a:rPr>
              <a:t>4</a:t>
            </a:r>
            <a:r>
              <a:rPr lang="en-US" sz="2400" b="0" kern="1200" dirty="0">
                <a:solidFill>
                  <a:schemeClr val="tx1"/>
                </a:solidFill>
              </a:rPr>
              <a:t>O</a:t>
            </a:r>
            <a:r>
              <a:rPr lang="en-US" sz="2400" b="0" kern="1200" baseline="-25000" dirty="0">
                <a:solidFill>
                  <a:schemeClr val="tx1"/>
                </a:solidFill>
              </a:rPr>
              <a:t>10</a:t>
            </a:r>
            <a:r>
              <a:rPr lang="en-US" sz="2400" b="0" kern="1200" dirty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ct val="20000"/>
              </a:spcBef>
              <a:buClr>
                <a:srgbClr val="FFCC00"/>
              </a:buClr>
              <a:buSzPct val="100000"/>
            </a:pPr>
            <a:endParaRPr lang="en-US" sz="2400" b="0" kern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8102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Molar Mass Conversions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tx2"/>
          </a:solidFill>
        </p:spPr>
        <p:txBody>
          <a:bodyPr>
            <a:normAutofit fontScale="85000" lnSpcReduction="10000"/>
          </a:bodyPr>
          <a:lstStyle/>
          <a:p>
            <a:pPr marL="457200" indent="-457200">
              <a:lnSpc>
                <a:spcPct val="90000"/>
              </a:lnSpc>
              <a:spcBef>
                <a:spcPct val="75000"/>
              </a:spcBef>
              <a:buFontTx/>
              <a:buNone/>
            </a:pPr>
            <a:r>
              <a:rPr lang="en-US" b="1" dirty="0">
                <a:solidFill>
                  <a:srgbClr val="FFCC00"/>
                </a:solidFill>
              </a:rPr>
              <a:t>Sample Problem I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buprofen</a:t>
            </a:r>
            <a:r>
              <a:rPr lang="en-US" dirty="0">
                <a:solidFill>
                  <a:schemeClr val="bg1"/>
                </a:solidFill>
              </a:rPr>
              <a:t>, C</a:t>
            </a:r>
            <a:r>
              <a:rPr lang="en-US" baseline="-25000" dirty="0">
                <a:solidFill>
                  <a:schemeClr val="bg1"/>
                </a:solidFill>
              </a:rPr>
              <a:t>13</a:t>
            </a:r>
            <a:r>
              <a:rPr lang="en-US" dirty="0">
                <a:solidFill>
                  <a:schemeClr val="bg1"/>
                </a:solidFill>
              </a:rPr>
              <a:t>H</a:t>
            </a:r>
            <a:r>
              <a:rPr lang="en-US" baseline="-25000" dirty="0">
                <a:solidFill>
                  <a:schemeClr val="bg1"/>
                </a:solidFill>
              </a:rPr>
              <a:t>18</a:t>
            </a:r>
            <a:r>
              <a:rPr lang="en-US" dirty="0">
                <a:solidFill>
                  <a:schemeClr val="bg1"/>
                </a:solidFill>
              </a:rPr>
              <a:t>O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, is the active ingredient in many </a:t>
            </a:r>
          </a:p>
          <a:p>
            <a:pPr marL="457200" indent="-45720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nonprescription pain relievers. Its molar mass is 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206.31 g/mol.</a:t>
            </a:r>
          </a:p>
          <a:p>
            <a:pPr marL="457200" indent="-457200">
              <a:lnSpc>
                <a:spcPct val="90000"/>
              </a:lnSpc>
              <a:spcBef>
                <a:spcPct val="55000"/>
              </a:spcBef>
              <a:buFontTx/>
              <a:buAutoNum type="alphaLcPeriod"/>
            </a:pPr>
            <a:r>
              <a:rPr lang="en-US" dirty="0">
                <a:solidFill>
                  <a:schemeClr val="bg1"/>
                </a:solidFill>
              </a:rPr>
              <a:t>If the tablets in a bottle contain a total of 33 g of  ibuprofen, how many moles of ibuprofen are in the bottle?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AutoNum type="alphaLcPeriod"/>
            </a:pPr>
            <a:r>
              <a:rPr lang="en-US" dirty="0">
                <a:solidFill>
                  <a:schemeClr val="bg1"/>
                </a:solidFill>
              </a:rPr>
              <a:t>How many molecules of ibuprofen are in the bottle?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AutoNum type="alphaLcPeriod"/>
            </a:pPr>
            <a:r>
              <a:rPr lang="en-US" dirty="0">
                <a:solidFill>
                  <a:schemeClr val="bg1"/>
                </a:solidFill>
              </a:rPr>
              <a:t>What is the total mass in grams of carbon in 33 g </a:t>
            </a:r>
          </a:p>
          <a:p>
            <a:pPr marL="457200" indent="-45720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dirty="0">
                <a:solidFill>
                  <a:schemeClr val="bg1"/>
                </a:solidFill>
              </a:rPr>
              <a:t>	of ibuprofen?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/>
        </p:nvSpPr>
        <p:spPr bwMode="auto">
          <a:xfrm>
            <a:off x="1043492" y="2170664"/>
            <a:ext cx="6877746" cy="36619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79450" indent="-222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100000"/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en-US" b="1" dirty="0">
              <a:solidFill>
                <a:srgbClr val="FFC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3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043490" y="858054"/>
            <a:ext cx="7024744" cy="16961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3715" y="549156"/>
            <a:ext cx="7655041" cy="5731802"/>
          </a:xfrm>
          <a:solidFill>
            <a:schemeClr val="tx2"/>
          </a:solidFill>
        </p:spPr>
        <p:txBody>
          <a:bodyPr/>
          <a:lstStyle/>
          <a:p>
            <a:pPr marL="0" indent="0">
              <a:spcBef>
                <a:spcPct val="50000"/>
              </a:spcBef>
              <a:buFontTx/>
              <a:buNone/>
              <a:tabLst>
                <a:tab pos="914400" algn="l"/>
                <a:tab pos="1371600" algn="l"/>
              </a:tabLst>
            </a:pPr>
            <a:r>
              <a:rPr lang="en-US" b="1" dirty="0">
                <a:solidFill>
                  <a:srgbClr val="FFCC00"/>
                </a:solidFill>
              </a:rPr>
              <a:t>Sample Problem I Solution</a:t>
            </a:r>
          </a:p>
          <a:p>
            <a:pPr marL="0" indent="0">
              <a:spcBef>
                <a:spcPct val="50000"/>
              </a:spcBef>
              <a:buFontTx/>
              <a:buNone/>
              <a:tabLst>
                <a:tab pos="914400" algn="l"/>
                <a:tab pos="1371600" algn="l"/>
              </a:tabLst>
            </a:pPr>
            <a:r>
              <a:rPr lang="en-US" b="1" u="sng" dirty="0">
                <a:solidFill>
                  <a:srgbClr val="FFCC00"/>
                </a:solidFill>
              </a:rPr>
              <a:t>Given:</a:t>
            </a:r>
            <a:r>
              <a:rPr lang="en-US" dirty="0">
                <a:solidFill>
                  <a:srgbClr val="FFCC00"/>
                </a:solidFill>
              </a:rPr>
              <a:t>	</a:t>
            </a:r>
            <a:r>
              <a:rPr lang="en-US" dirty="0">
                <a:solidFill>
                  <a:srgbClr val="FFFFFF"/>
                </a:solidFill>
              </a:rPr>
              <a:t>33 g of C</a:t>
            </a:r>
            <a:r>
              <a:rPr lang="en-US" baseline="-25000" dirty="0">
                <a:solidFill>
                  <a:srgbClr val="FFFFFF"/>
                </a:solidFill>
              </a:rPr>
              <a:t>13</a:t>
            </a:r>
            <a:r>
              <a:rPr lang="en-US" dirty="0">
                <a:solidFill>
                  <a:srgbClr val="FFFFFF"/>
                </a:solidFill>
              </a:rPr>
              <a:t>H</a:t>
            </a:r>
            <a:r>
              <a:rPr lang="en-US" baseline="-25000" dirty="0">
                <a:solidFill>
                  <a:srgbClr val="FFFFFF"/>
                </a:solidFill>
              </a:rPr>
              <a:t>18</a:t>
            </a:r>
            <a:r>
              <a:rPr lang="en-US" dirty="0">
                <a:solidFill>
                  <a:srgbClr val="FFFFFF"/>
                </a:solidFill>
              </a:rPr>
              <a:t>O</a:t>
            </a:r>
            <a:r>
              <a:rPr lang="en-US" baseline="-25000" dirty="0">
                <a:solidFill>
                  <a:srgbClr val="FFFFFF"/>
                </a:solidFill>
              </a:rPr>
              <a:t>2</a:t>
            </a:r>
          </a:p>
          <a:p>
            <a:pPr marL="0" indent="0">
              <a:spcBef>
                <a:spcPct val="50000"/>
              </a:spcBef>
              <a:buFontTx/>
              <a:buNone/>
              <a:tabLst>
                <a:tab pos="914400" algn="l"/>
                <a:tab pos="1371600" algn="l"/>
              </a:tabLst>
            </a:pPr>
            <a:r>
              <a:rPr lang="en-US" dirty="0">
                <a:solidFill>
                  <a:srgbClr val="FFFFFF"/>
                </a:solidFill>
              </a:rPr>
              <a:t>	molar mass 206.31 g/</a:t>
            </a:r>
            <a:r>
              <a:rPr lang="en-US" dirty="0" err="1">
                <a:solidFill>
                  <a:srgbClr val="FFFFFF"/>
                </a:solidFill>
              </a:rPr>
              <a:t>mol</a:t>
            </a:r>
            <a:endParaRPr lang="en-US" dirty="0">
              <a:solidFill>
                <a:srgbClr val="FFFFFF"/>
              </a:solidFill>
            </a:endParaRPr>
          </a:p>
          <a:p>
            <a:pPr marL="0" indent="0">
              <a:spcBef>
                <a:spcPct val="50000"/>
              </a:spcBef>
              <a:buFontTx/>
              <a:buNone/>
              <a:tabLst>
                <a:tab pos="914400" algn="l"/>
                <a:tab pos="1371600" algn="l"/>
              </a:tabLst>
            </a:pPr>
            <a:r>
              <a:rPr lang="en-US" b="1" u="sng" dirty="0">
                <a:solidFill>
                  <a:srgbClr val="FFCC00"/>
                </a:solidFill>
              </a:rPr>
              <a:t>Unknown:</a:t>
            </a:r>
            <a:r>
              <a:rPr lang="en-US" b="1" dirty="0">
                <a:solidFill>
                  <a:srgbClr val="FFCC00"/>
                </a:solidFill>
              </a:rPr>
              <a:t>	a.</a:t>
            </a:r>
            <a:r>
              <a:rPr lang="en-US" b="1" dirty="0"/>
              <a:t> </a:t>
            </a:r>
            <a:r>
              <a:rPr lang="en-US" dirty="0">
                <a:solidFill>
                  <a:srgbClr val="FFFFFF"/>
                </a:solidFill>
              </a:rPr>
              <a:t>moles C</a:t>
            </a:r>
            <a:r>
              <a:rPr lang="en-US" baseline="-25000" dirty="0">
                <a:solidFill>
                  <a:srgbClr val="FFFFFF"/>
                </a:solidFill>
              </a:rPr>
              <a:t>13</a:t>
            </a:r>
            <a:r>
              <a:rPr lang="en-US" dirty="0">
                <a:solidFill>
                  <a:srgbClr val="FFFFFF"/>
                </a:solidFill>
              </a:rPr>
              <a:t>H</a:t>
            </a:r>
            <a:r>
              <a:rPr lang="en-US" baseline="-25000" dirty="0">
                <a:solidFill>
                  <a:srgbClr val="FFFFFF"/>
                </a:solidFill>
              </a:rPr>
              <a:t>18</a:t>
            </a:r>
            <a:r>
              <a:rPr lang="en-US" dirty="0">
                <a:solidFill>
                  <a:srgbClr val="FFFFFF"/>
                </a:solidFill>
              </a:rPr>
              <a:t>O</a:t>
            </a:r>
            <a:r>
              <a:rPr lang="en-US" baseline="-25000" dirty="0">
                <a:solidFill>
                  <a:srgbClr val="FFFFFF"/>
                </a:solidFill>
              </a:rPr>
              <a:t>2</a:t>
            </a:r>
            <a:r>
              <a:rPr lang="en-US" b="1" dirty="0">
                <a:solidFill>
                  <a:srgbClr val="FFFFFF"/>
                </a:solidFill>
              </a:rPr>
              <a:t> </a:t>
            </a:r>
          </a:p>
          <a:p>
            <a:pPr marL="0" indent="0">
              <a:spcBef>
                <a:spcPct val="50000"/>
              </a:spcBef>
              <a:buFontTx/>
              <a:buNone/>
              <a:tabLst>
                <a:tab pos="914400" algn="l"/>
                <a:tab pos="1371600" algn="l"/>
              </a:tabLst>
            </a:pPr>
            <a:r>
              <a:rPr lang="en-US" b="1" dirty="0">
                <a:solidFill>
                  <a:srgbClr val="FFCC00"/>
                </a:solidFill>
              </a:rPr>
              <a:t>		b.</a:t>
            </a:r>
            <a:r>
              <a:rPr lang="en-US" b="1" dirty="0"/>
              <a:t> </a:t>
            </a:r>
            <a:r>
              <a:rPr lang="en-US" dirty="0">
                <a:solidFill>
                  <a:srgbClr val="FFFFFF"/>
                </a:solidFill>
              </a:rPr>
              <a:t>molecules C</a:t>
            </a:r>
            <a:r>
              <a:rPr lang="en-US" baseline="-25000" dirty="0">
                <a:solidFill>
                  <a:srgbClr val="FFFFFF"/>
                </a:solidFill>
              </a:rPr>
              <a:t>13</a:t>
            </a:r>
            <a:r>
              <a:rPr lang="en-US" dirty="0">
                <a:solidFill>
                  <a:srgbClr val="FFFFFF"/>
                </a:solidFill>
              </a:rPr>
              <a:t>H</a:t>
            </a:r>
            <a:r>
              <a:rPr lang="en-US" baseline="-25000" dirty="0">
                <a:solidFill>
                  <a:srgbClr val="FFFFFF"/>
                </a:solidFill>
              </a:rPr>
              <a:t>18</a:t>
            </a:r>
            <a:r>
              <a:rPr lang="en-US" dirty="0">
                <a:solidFill>
                  <a:srgbClr val="FFFFFF"/>
                </a:solidFill>
              </a:rPr>
              <a:t>O</a:t>
            </a:r>
            <a:r>
              <a:rPr lang="en-US" baseline="-25000" dirty="0">
                <a:solidFill>
                  <a:srgbClr val="FFFFFF"/>
                </a:solidFill>
              </a:rPr>
              <a:t>2</a:t>
            </a:r>
          </a:p>
          <a:p>
            <a:pPr marL="0" indent="0">
              <a:spcBef>
                <a:spcPct val="50000"/>
              </a:spcBef>
              <a:buFontTx/>
              <a:buNone/>
              <a:tabLst>
                <a:tab pos="914400" algn="l"/>
                <a:tab pos="1371600" algn="l"/>
              </a:tabLst>
            </a:pPr>
            <a:r>
              <a:rPr lang="en-US" b="1" dirty="0">
                <a:solidFill>
                  <a:srgbClr val="FFCC00"/>
                </a:solidFill>
              </a:rPr>
              <a:t>		c.</a:t>
            </a:r>
            <a:r>
              <a:rPr lang="en-US" b="1" dirty="0"/>
              <a:t> </a:t>
            </a:r>
            <a:r>
              <a:rPr lang="en-US" dirty="0">
                <a:solidFill>
                  <a:srgbClr val="FFFFFF"/>
                </a:solidFill>
              </a:rPr>
              <a:t>total mass of C</a:t>
            </a:r>
            <a:endParaRPr lang="en-US" b="1" dirty="0">
              <a:solidFill>
                <a:srgbClr val="FFFFFF"/>
              </a:solidFill>
            </a:endParaRPr>
          </a:p>
          <a:p>
            <a:pPr marL="0" indent="0">
              <a:spcBef>
                <a:spcPct val="50000"/>
              </a:spcBef>
              <a:buFontTx/>
              <a:buNone/>
              <a:tabLst>
                <a:tab pos="914400" algn="l"/>
                <a:tab pos="1371600" algn="l"/>
              </a:tabLst>
            </a:pPr>
            <a:r>
              <a:rPr lang="en-US" b="1" u="sng" dirty="0">
                <a:solidFill>
                  <a:srgbClr val="FFCC00"/>
                </a:solidFill>
              </a:rPr>
              <a:t>Solution:</a:t>
            </a:r>
            <a:r>
              <a:rPr lang="en-US" dirty="0"/>
              <a:t>			</a:t>
            </a:r>
            <a:r>
              <a:rPr lang="en-US" b="1" dirty="0">
                <a:solidFill>
                  <a:srgbClr val="FFCC00"/>
                </a:solidFill>
              </a:rPr>
              <a:t>a. </a:t>
            </a:r>
            <a:r>
              <a:rPr lang="en-US" dirty="0">
                <a:solidFill>
                  <a:srgbClr val="FFCC00"/>
                </a:solidFill>
              </a:rPr>
              <a:t>grams 	   moles</a:t>
            </a:r>
          </a:p>
          <a:p>
            <a:pPr marL="0" indent="0" algn="ctr">
              <a:spcBef>
                <a:spcPct val="50000"/>
              </a:spcBef>
              <a:buFontTx/>
              <a:buNone/>
              <a:tabLst>
                <a:tab pos="914400" algn="l"/>
                <a:tab pos="1371600" algn="l"/>
              </a:tabLst>
            </a:pPr>
            <a:endParaRPr lang="en-US" b="1" dirty="0">
              <a:solidFill>
                <a:srgbClr val="FFCC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slide9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8017" y="4619721"/>
            <a:ext cx="6451600" cy="855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711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404" y="610850"/>
            <a:ext cx="7620670" cy="5706628"/>
          </a:xfrm>
          <a:solidFill>
            <a:schemeClr val="tx2"/>
          </a:solidFill>
        </p:spPr>
        <p:txBody>
          <a:bodyPr/>
          <a:lstStyle/>
          <a:p>
            <a:pPr marL="457200" indent="-457200">
              <a:spcBef>
                <a:spcPct val="75000"/>
              </a:spcBef>
              <a:buFontTx/>
              <a:buNone/>
            </a:pPr>
            <a:r>
              <a:rPr lang="en-US" b="1" dirty="0">
                <a:solidFill>
                  <a:srgbClr val="FFCC00"/>
                </a:solidFill>
              </a:rPr>
              <a:t>Sample Problem I Solution, </a:t>
            </a:r>
            <a:r>
              <a:rPr lang="en-US" i="1" dirty="0">
                <a:solidFill>
                  <a:srgbClr val="FFCC00"/>
                </a:solidFill>
              </a:rPr>
              <a:t>continued</a:t>
            </a:r>
          </a:p>
          <a:p>
            <a:pPr marL="457200" indent="-457200">
              <a:spcBef>
                <a:spcPct val="50000"/>
              </a:spcBef>
              <a:buFontTx/>
              <a:buNone/>
            </a:pPr>
            <a:endParaRPr lang="en-US" b="1" dirty="0" smtClean="0">
              <a:solidFill>
                <a:srgbClr val="FFCC00"/>
              </a:solidFill>
            </a:endParaRPr>
          </a:p>
          <a:p>
            <a:pPr marL="457200" indent="-457200">
              <a:spcBef>
                <a:spcPct val="50000"/>
              </a:spcBef>
              <a:buFontTx/>
              <a:buNone/>
            </a:pPr>
            <a:r>
              <a:rPr lang="en-US" b="1" dirty="0" smtClean="0">
                <a:solidFill>
                  <a:srgbClr val="FFCC00"/>
                </a:solidFill>
              </a:rPr>
              <a:t>b</a:t>
            </a:r>
            <a:r>
              <a:rPr lang="en-US" b="1" dirty="0">
                <a:solidFill>
                  <a:srgbClr val="FFCC00"/>
                </a:solidFill>
              </a:rPr>
              <a:t>. </a:t>
            </a:r>
            <a:r>
              <a:rPr lang="en-US" dirty="0">
                <a:solidFill>
                  <a:srgbClr val="FFCC00"/>
                </a:solidFill>
              </a:rPr>
              <a:t>  moles		molecules</a:t>
            </a:r>
          </a:p>
          <a:p>
            <a:endParaRPr lang="en-US" dirty="0" smtClean="0">
              <a:solidFill>
                <a:srgbClr val="FFCC00"/>
              </a:solidFill>
            </a:endParaRPr>
          </a:p>
          <a:p>
            <a:endParaRPr lang="en-US" dirty="0" smtClean="0">
              <a:solidFill>
                <a:srgbClr val="FFCC00"/>
              </a:solidFill>
            </a:endParaRPr>
          </a:p>
          <a:p>
            <a:pPr marL="68580" indent="0">
              <a:buNone/>
            </a:pPr>
            <a:endParaRPr lang="en-US" dirty="0">
              <a:solidFill>
                <a:srgbClr val="FFCC00"/>
              </a:solidFill>
            </a:endParaRPr>
          </a:p>
          <a:p>
            <a:endParaRPr lang="en-US" dirty="0" smtClean="0">
              <a:solidFill>
                <a:srgbClr val="FFCC00"/>
              </a:solidFill>
            </a:endParaRPr>
          </a:p>
          <a:p>
            <a:r>
              <a:rPr lang="en-US" dirty="0" smtClean="0">
                <a:solidFill>
                  <a:srgbClr val="FFCC00"/>
                </a:solidFill>
              </a:rPr>
              <a:t>c</a:t>
            </a:r>
            <a:r>
              <a:rPr lang="en-US" dirty="0">
                <a:solidFill>
                  <a:srgbClr val="FFCC00"/>
                </a:solidFill>
              </a:rPr>
              <a:t>.  moles C</a:t>
            </a:r>
            <a:r>
              <a:rPr lang="en-US" baseline="-25000" dirty="0">
                <a:solidFill>
                  <a:srgbClr val="FFCC00"/>
                </a:solidFill>
              </a:rPr>
              <a:t>13</a:t>
            </a:r>
            <a:r>
              <a:rPr lang="en-US" dirty="0">
                <a:solidFill>
                  <a:srgbClr val="FFCC00"/>
                </a:solidFill>
              </a:rPr>
              <a:t>H</a:t>
            </a:r>
            <a:r>
              <a:rPr lang="en-US" baseline="-25000" dirty="0">
                <a:solidFill>
                  <a:srgbClr val="FFCC00"/>
                </a:solidFill>
              </a:rPr>
              <a:t>18</a:t>
            </a:r>
            <a:r>
              <a:rPr lang="en-US" dirty="0">
                <a:solidFill>
                  <a:srgbClr val="FFCC00"/>
                </a:solidFill>
              </a:rPr>
              <a:t>O</a:t>
            </a:r>
            <a:r>
              <a:rPr lang="en-US" baseline="-25000" dirty="0">
                <a:solidFill>
                  <a:srgbClr val="FFCC00"/>
                </a:solidFill>
              </a:rPr>
              <a:t>2	</a:t>
            </a:r>
            <a:r>
              <a:rPr lang="en-US" dirty="0" smtClean="0">
                <a:solidFill>
                  <a:srgbClr val="FFCC00"/>
                </a:solidFill>
              </a:rPr>
              <a:t>moles </a:t>
            </a:r>
            <a:r>
              <a:rPr lang="en-US" dirty="0">
                <a:solidFill>
                  <a:srgbClr val="FFCC00"/>
                </a:solidFill>
              </a:rPr>
              <a:t>C	    grams C</a:t>
            </a:r>
          </a:p>
          <a:p>
            <a:endParaRPr lang="en-US" dirty="0"/>
          </a:p>
        </p:txBody>
      </p:sp>
      <p:pic>
        <p:nvPicPr>
          <p:cNvPr id="4" name="Picture 3" descr="slide96-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90" y="2248959"/>
            <a:ext cx="6566428" cy="806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lide9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90" y="4681538"/>
            <a:ext cx="6376987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55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95868"/>
            <a:ext cx="7721600" cy="5401732"/>
          </a:xfrm>
          <a:solidFill>
            <a:srgbClr val="3E3D2D"/>
          </a:solidFill>
        </p:spPr>
        <p:txBody>
          <a:bodyPr/>
          <a:lstStyle/>
          <a:p>
            <a:r>
              <a:rPr lang="en-US" dirty="0" smtClean="0"/>
              <a:t>A.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B.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C.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4" name="Picture 3" descr="slide97_ii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515" y="1201768"/>
            <a:ext cx="6697369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slide97_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515" y="2242695"/>
            <a:ext cx="6132513" cy="160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lide97_ii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385123"/>
            <a:ext cx="7493000" cy="83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80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Percentage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188448"/>
            <a:ext cx="7721600" cy="5009151"/>
          </a:xfrm>
          <a:solidFill>
            <a:srgbClr val="3E3D2D"/>
          </a:solidFill>
        </p:spPr>
        <p:txBody>
          <a:bodyPr>
            <a:normAutofit lnSpcReduction="10000"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FF"/>
                </a:solidFill>
              </a:rPr>
              <a:t>It is often useful to know the percentage by mass of a particular element in a chemical compound.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rgbClr val="FFFFFF"/>
                </a:solidFill>
              </a:rPr>
              <a:t>To find the mass percentage of an element in a </a:t>
            </a:r>
            <a:r>
              <a:rPr lang="en-US" dirty="0" smtClean="0">
                <a:solidFill>
                  <a:srgbClr val="FFFFFF"/>
                </a:solidFill>
              </a:rPr>
              <a:t>compound:</a:t>
            </a:r>
          </a:p>
          <a:p>
            <a:pPr marL="68580" indent="0">
              <a:spcBef>
                <a:spcPct val="50000"/>
              </a:spcBef>
              <a:buNone/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endParaRPr lang="en-US" dirty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endParaRPr lang="en-US" dirty="0" smtClean="0">
              <a:solidFill>
                <a:srgbClr val="FFFFFF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rgbClr val="FFFFFF"/>
                </a:solidFill>
              </a:rPr>
              <a:t>The mass percentage of an element in a compound is the same regardless of the sample’s size</a:t>
            </a:r>
            <a:endParaRPr lang="en-US" dirty="0">
              <a:solidFill>
                <a:srgbClr val="FFFFFF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slide9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240" y="3273920"/>
            <a:ext cx="6346825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80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95868"/>
            <a:ext cx="7721600" cy="5401732"/>
          </a:xfrm>
          <a:solidFill>
            <a:srgbClr val="3E3D2D"/>
          </a:solidFill>
        </p:spPr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Percentage of an element in compound is calculated by how many grams of the element are present in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1 mole </a:t>
            </a:r>
            <a:r>
              <a:rPr lang="en-US" dirty="0" smtClean="0">
                <a:solidFill>
                  <a:srgbClr val="FFFFFF"/>
                </a:solidFill>
              </a:rPr>
              <a:t>of compound.</a:t>
            </a: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 smtClean="0">
              <a:solidFill>
                <a:srgbClr val="FFFFFF"/>
              </a:solidFill>
            </a:endParaRPr>
          </a:p>
          <a:p>
            <a:r>
              <a:rPr lang="en-US" u="sng" dirty="0" smtClean="0">
                <a:solidFill>
                  <a:schemeClr val="bg2">
                    <a:lumMod val="50000"/>
                  </a:schemeClr>
                </a:solidFill>
              </a:rPr>
              <a:t>PERCENTAGE COMPOSITION </a:t>
            </a:r>
            <a:r>
              <a:rPr lang="en-US" dirty="0" smtClean="0">
                <a:solidFill>
                  <a:srgbClr val="FFFFFF"/>
                </a:solidFill>
              </a:rPr>
              <a:t>The percentage by mass of each element in a compound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4" name="Picture 3" descr="slide9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009" y="2143766"/>
            <a:ext cx="6065837" cy="137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8803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373</TotalTime>
  <Words>922</Words>
  <Application>Microsoft Macintosh PowerPoint</Application>
  <PresentationFormat>On-screen Show (4:3)</PresentationFormat>
  <Paragraphs>136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Austin</vt:lpstr>
      <vt:lpstr>Using Chemical Formulas</vt:lpstr>
      <vt:lpstr>Chemical Formulas Indicate:</vt:lpstr>
      <vt:lpstr>Few Definitions</vt:lpstr>
      <vt:lpstr>Molar Mass Conversions</vt:lpstr>
      <vt:lpstr>PowerPoint Presentation</vt:lpstr>
      <vt:lpstr>PowerPoint Presentation</vt:lpstr>
      <vt:lpstr>PowerPoint Presentation</vt:lpstr>
      <vt:lpstr>Percentage Composition</vt:lpstr>
      <vt:lpstr>PowerPoint Presentation</vt:lpstr>
      <vt:lpstr>% Comp of Iron Oxides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Our Next and Final Trick…..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Joplin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Chemical Formulas</dc:title>
  <dc:creator>LAHEATHER FISHER</dc:creator>
  <cp:lastModifiedBy>LAHEATHER FISHER</cp:lastModifiedBy>
  <cp:revision>30</cp:revision>
  <dcterms:created xsi:type="dcterms:W3CDTF">2013-01-29T00:44:30Z</dcterms:created>
  <dcterms:modified xsi:type="dcterms:W3CDTF">2014-01-29T16:29:00Z</dcterms:modified>
</cp:coreProperties>
</file>