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F0D69D-AC53-2346-8670-44F0A46944DE}" type="datetimeFigureOut">
              <a:rPr lang="en-US" smtClean="0"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4F9666-7358-774F-8DEF-35AC3A020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png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2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SiC</a:t>
            </a:r>
            <a:endParaRPr lang="en-US" dirty="0" smtClean="0"/>
          </a:p>
          <a:p>
            <a:r>
              <a:rPr lang="en-US" dirty="0" smtClean="0"/>
              <a:t>silicon carbide</a:t>
            </a:r>
          </a:p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silicon dioxide</a:t>
            </a:r>
          </a:p>
          <a:p>
            <a:r>
              <a:rPr lang="en-US" dirty="0" smtClean="0"/>
              <a:t>Si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</a:p>
          <a:p>
            <a:r>
              <a:rPr lang="en-US" dirty="0" err="1" smtClean="0"/>
              <a:t>trisilicon</a:t>
            </a:r>
            <a:r>
              <a:rPr lang="en-US" dirty="0" smtClean="0"/>
              <a:t> </a:t>
            </a:r>
            <a:r>
              <a:rPr lang="en-US" dirty="0" err="1" smtClean="0"/>
              <a:t>tetranitride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91759" y="8919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0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acid is either an oxyacid or binary acid</a:t>
            </a:r>
          </a:p>
          <a:p>
            <a:pPr lvl="1"/>
            <a:r>
              <a:rPr lang="en-US" dirty="0" smtClean="0"/>
              <a:t>Binary acids- acids that consist of two elements usually hydrogen and a halogen</a:t>
            </a:r>
          </a:p>
          <a:p>
            <a:pPr lvl="1"/>
            <a:r>
              <a:rPr lang="en-US" dirty="0" err="1" smtClean="0"/>
              <a:t>Oxyacids</a:t>
            </a:r>
            <a:r>
              <a:rPr lang="en-US" dirty="0" smtClean="0"/>
              <a:t>- acids that contain hydrogen</a:t>
            </a:r>
            <a:r>
              <a:rPr lang="en-US" smtClean="0"/>
              <a:t>, oxygen</a:t>
            </a:r>
            <a:r>
              <a:rPr lang="en-US" dirty="0" smtClean="0"/>
              <a:t>, and a third element (usually a nonmetal)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0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In the laboratory, the term </a:t>
            </a:r>
            <a:r>
              <a:rPr lang="en-US" sz="2000" i="1" dirty="0" smtClean="0"/>
              <a:t>acid </a:t>
            </a:r>
            <a:r>
              <a:rPr lang="en-US" sz="2000" dirty="0" smtClean="0"/>
              <a:t>usually refers to a solution in water of an acid compound rather than the acid itself.</a:t>
            </a:r>
          </a:p>
          <a:p>
            <a:pPr marL="693738" lvl="1" indent="-236538">
              <a:spcBef>
                <a:spcPct val="50000"/>
              </a:spcBef>
            </a:pPr>
            <a:r>
              <a:rPr lang="en-US" sz="2000" dirty="0" smtClean="0">
                <a:solidFill>
                  <a:srgbClr val="FFCC00"/>
                </a:solidFill>
              </a:rPr>
              <a:t>example:</a:t>
            </a:r>
            <a:r>
              <a:rPr lang="en-US" sz="2000" dirty="0" smtClean="0"/>
              <a:t> </a:t>
            </a:r>
            <a:r>
              <a:rPr lang="en-US" sz="2000" i="1" dirty="0" smtClean="0"/>
              <a:t>hydrochloric acid</a:t>
            </a:r>
            <a:r>
              <a:rPr lang="en-US" sz="2000" dirty="0" smtClean="0"/>
              <a:t> refers to a water solution of the molecular compound hydrogen chloride, </a:t>
            </a:r>
            <a:r>
              <a:rPr lang="en-US" sz="2000" dirty="0" err="1" smtClean="0"/>
              <a:t>HCl</a:t>
            </a:r>
            <a:endParaRPr lang="en-US" sz="2000" dirty="0" smtClean="0"/>
          </a:p>
          <a:p>
            <a:pPr>
              <a:spcBef>
                <a:spcPct val="50000"/>
              </a:spcBef>
            </a:pPr>
            <a:r>
              <a:rPr lang="en-US" sz="2000" dirty="0" smtClean="0"/>
              <a:t>Many polyatomic ions are produced by the loss of hydrogen ions from </a:t>
            </a:r>
            <a:r>
              <a:rPr lang="en-US" sz="2000" dirty="0" err="1" smtClean="0"/>
              <a:t>oxyacids</a:t>
            </a:r>
            <a:r>
              <a:rPr lang="en-US" sz="2000" dirty="0" smtClean="0"/>
              <a:t>.</a:t>
            </a:r>
          </a:p>
          <a:p>
            <a:pPr marL="693738" lvl="1" indent="-236538">
              <a:spcBef>
                <a:spcPct val="50000"/>
              </a:spcBef>
            </a:pPr>
            <a:r>
              <a:rPr lang="en-US" sz="2000" dirty="0" smtClean="0">
                <a:solidFill>
                  <a:srgbClr val="FFCC00"/>
                </a:solidFill>
              </a:rPr>
              <a:t>examples:</a:t>
            </a:r>
          </a:p>
          <a:p>
            <a:pPr marL="457200" lvl="1" indent="0">
              <a:spcBef>
                <a:spcPct val="50000"/>
              </a:spcBef>
              <a:buNone/>
            </a:pPr>
            <a:r>
              <a:rPr lang="en-US" sz="2000" dirty="0" smtClean="0">
                <a:solidFill>
                  <a:srgbClr val="FFCC00"/>
                </a:solidFill>
              </a:rPr>
              <a:t>Sulfuric acid					sulfate</a:t>
            </a:r>
          </a:p>
          <a:p>
            <a:pPr marL="457200" lvl="1" indent="0">
              <a:spcBef>
                <a:spcPct val="50000"/>
              </a:spcBef>
              <a:buNone/>
            </a:pPr>
            <a:r>
              <a:rPr lang="en-US" sz="2000" dirty="0" smtClean="0">
                <a:solidFill>
                  <a:srgbClr val="FFCC00"/>
                </a:solidFill>
              </a:rPr>
              <a:t>Nitric acid					nitrate	</a:t>
            </a:r>
          </a:p>
          <a:p>
            <a:pPr marL="457200" lvl="1" indent="0">
              <a:spcBef>
                <a:spcPct val="50000"/>
              </a:spcBef>
              <a:buNone/>
            </a:pPr>
            <a:r>
              <a:rPr lang="en-US" sz="2000" dirty="0" smtClean="0">
                <a:solidFill>
                  <a:srgbClr val="FFCC00"/>
                </a:solidFill>
              </a:rPr>
              <a:t>Phosphoric acid				phosphate</a:t>
            </a:r>
          </a:p>
          <a:p>
            <a:pPr marL="457200" lvl="1" indent="0">
              <a:spcBef>
                <a:spcPct val="50000"/>
              </a:spcBef>
              <a:buNone/>
            </a:pPr>
            <a:endParaRPr lang="en-US" sz="2000" dirty="0" smtClean="0">
              <a:solidFill>
                <a:srgbClr val="FFCC00"/>
              </a:solidFill>
            </a:endParaRPr>
          </a:p>
          <a:p>
            <a:pPr marL="693738" lvl="1" indent="-236538">
              <a:spcBef>
                <a:spcPct val="50000"/>
              </a:spcBef>
            </a:pPr>
            <a:endParaRPr lang="en-US" sz="2000" dirty="0" smtClean="0">
              <a:solidFill>
                <a:srgbClr val="FFCC00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9858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An ionic compound composed of a </a:t>
            </a:r>
            <a:r>
              <a:rPr lang="en-US" dirty="0" err="1" smtClean="0"/>
              <a:t>cation</a:t>
            </a:r>
            <a:r>
              <a:rPr lang="en-US" dirty="0" smtClean="0"/>
              <a:t> and the anion from an acid is often referred to as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b="1" dirty="0" smtClean="0">
                <a:solidFill>
                  <a:srgbClr val="FFCC00"/>
                </a:solidFill>
              </a:rPr>
              <a:t>salt.</a:t>
            </a:r>
            <a:endParaRPr lang="en-US" sz="2000" dirty="0" smtClean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FFCC00"/>
                </a:solidFill>
              </a:rPr>
              <a:t>examples: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Table salt, </a:t>
            </a:r>
            <a:r>
              <a:rPr lang="en-US" dirty="0" err="1" smtClean="0"/>
              <a:t>NaCl</a:t>
            </a:r>
            <a:r>
              <a:rPr lang="en-US" dirty="0" smtClean="0"/>
              <a:t>, contains the anion from hydrochloric acid, </a:t>
            </a:r>
            <a:r>
              <a:rPr lang="en-US" dirty="0" err="1" smtClean="0"/>
              <a:t>HCl</a:t>
            </a:r>
            <a:r>
              <a:rPr lang="en-US" dirty="0" smtClean="0"/>
              <a:t>.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Calcium sulfate, CaSO</a:t>
            </a:r>
            <a:r>
              <a:rPr lang="en-US" baseline="-25000" dirty="0" smtClean="0"/>
              <a:t>4</a:t>
            </a:r>
            <a:r>
              <a:rPr lang="en-US" dirty="0" smtClean="0"/>
              <a:t>, is a salt containing the anion from sulfuric acid,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The bicarbonate ion,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HCO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, comes from carbonic acid,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6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The charges on the ions in an ionic compound reflect the electron distribution of the compound.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In order to indicate the general distribution of electrons among the bonded atoms in a molecular compound or a polyatomic ion, </a:t>
            </a:r>
            <a:r>
              <a:rPr lang="en-US" b="1" dirty="0" smtClean="0">
                <a:solidFill>
                  <a:srgbClr val="FFCC00"/>
                </a:solidFill>
              </a:rPr>
              <a:t>oxidation numbers </a:t>
            </a:r>
            <a:r>
              <a:rPr lang="en-US" dirty="0" smtClean="0"/>
              <a:t>are assigned to the atoms composing the compound or ion.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Unlike ionic charges, oxidation numbers do not have an exact physical meaning: rather, they serve as useful </a:t>
            </a:r>
            <a:r>
              <a:rPr lang="ja-JP" altLang="en-US" dirty="0" smtClean="0">
                <a:latin typeface="Arial"/>
              </a:rPr>
              <a:t>“</a:t>
            </a:r>
            <a:r>
              <a:rPr lang="en-US" dirty="0" smtClean="0"/>
              <a:t>bookkeeping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 devices to help keep track of electrons.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414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Assigning Oxidation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In general when assigning oxidation numbers, shared electrons are assumed to </a:t>
            </a:r>
            <a:r>
              <a:rPr lang="ja-JP" altLang="en-US" dirty="0" smtClean="0">
                <a:latin typeface="Arial"/>
              </a:rPr>
              <a:t>“</a:t>
            </a:r>
            <a:r>
              <a:rPr lang="en-US" dirty="0" smtClean="0"/>
              <a:t>belong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 to the more electronegative atom in each bond.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More-specific rules are provided by the following guidelines.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/>
              <a:t>The atoms in a pure element have an oxidation number of zero.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 smtClean="0"/>
              <a:t>	</a:t>
            </a:r>
            <a:r>
              <a:rPr lang="en-US" dirty="0" smtClean="0">
                <a:solidFill>
                  <a:srgbClr val="FFCC00"/>
                </a:solidFill>
              </a:rPr>
              <a:t>examples:</a:t>
            </a:r>
            <a:r>
              <a:rPr lang="en-US" dirty="0" smtClean="0"/>
              <a:t> all atoms in sodium, Na, oxygen, O</a:t>
            </a:r>
            <a:r>
              <a:rPr lang="en-US" baseline="-25000" dirty="0" smtClean="0"/>
              <a:t>2</a:t>
            </a:r>
            <a:r>
              <a:rPr lang="en-US" dirty="0" smtClean="0"/>
              <a:t>, phosphorus, P</a:t>
            </a:r>
            <a:r>
              <a:rPr lang="en-US" baseline="-25000" dirty="0" smtClean="0"/>
              <a:t>4</a:t>
            </a:r>
            <a:r>
              <a:rPr lang="en-US" dirty="0" smtClean="0"/>
              <a:t>, and sulfur, S</a:t>
            </a:r>
            <a:r>
              <a:rPr lang="en-US" baseline="-25000" dirty="0" smtClean="0"/>
              <a:t>8</a:t>
            </a:r>
            <a:r>
              <a:rPr lang="en-US" dirty="0" smtClean="0"/>
              <a:t>, have oxidation </a:t>
            </a:r>
            <a:br>
              <a:rPr lang="en-US" dirty="0" smtClean="0"/>
            </a:br>
            <a:r>
              <a:rPr lang="en-US" dirty="0" smtClean="0"/>
              <a:t>numbers of zero.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9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Assigning oxidation numbers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 dirty="0" smtClean="0"/>
              <a:t>The more-electronegative element in a binary compound is assigned a negative number equal to the charge it would have as an anion. Likewise for the less-electronegative element.</a:t>
            </a:r>
            <a:endParaRPr lang="en-US" sz="2800" dirty="0" smtClean="0"/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 dirty="0" smtClean="0"/>
              <a:t>Fluorine has an oxidation number of </a:t>
            </a:r>
            <a:r>
              <a:rPr lang="en-US" dirty="0" smtClean="0">
                <a:cs typeface="Arial" charset="0"/>
              </a:rPr>
              <a:t>–</a:t>
            </a:r>
            <a:r>
              <a:rPr lang="en-US" dirty="0" smtClean="0"/>
              <a:t>1 in all of its compounds because it is the most electronegative element.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3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AutoNum type="arabicPeriod" startAt="4"/>
            </a:pPr>
            <a:r>
              <a:rPr lang="en-US" dirty="0" smtClean="0"/>
              <a:t>Oxygen usually has an oxidation number of </a:t>
            </a:r>
            <a:r>
              <a:rPr lang="en-US" dirty="0" smtClean="0">
                <a:cs typeface="Arial" charset="0"/>
              </a:rPr>
              <a:t>–</a:t>
            </a:r>
            <a:r>
              <a:rPr lang="en-US" dirty="0" smtClean="0"/>
              <a:t>2.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CC00"/>
                </a:solidFill>
              </a:rPr>
              <a:t>Exceptions:</a:t>
            </a:r>
          </a:p>
          <a:p>
            <a:pPr marL="1150938" lvl="2" indent="-236538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In peroxides, such as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oxygen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oxidation number is </a:t>
            </a:r>
            <a:r>
              <a:rPr lang="en-US" dirty="0" smtClean="0">
                <a:cs typeface="Arial" charset="0"/>
              </a:rPr>
              <a:t>–</a:t>
            </a:r>
            <a:r>
              <a:rPr lang="en-US" dirty="0" smtClean="0"/>
              <a:t>1.</a:t>
            </a:r>
          </a:p>
          <a:p>
            <a:pPr marL="1150938" lvl="2" indent="-236538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In compounds with fluorine, such as OF</a:t>
            </a:r>
            <a:r>
              <a:rPr lang="en-US" baseline="-25000" dirty="0" smtClean="0"/>
              <a:t>2</a:t>
            </a:r>
            <a:r>
              <a:rPr lang="en-US" smtClean="0"/>
              <a:t>, oxygen</a:t>
            </a:r>
            <a:r>
              <a:rPr lang="en-US" smtClean="0">
                <a:latin typeface="Arial"/>
              </a:rPr>
              <a:t>’</a:t>
            </a:r>
            <a:r>
              <a:rPr lang="en-US" smtClean="0"/>
              <a:t>s </a:t>
            </a:r>
            <a:r>
              <a:rPr lang="en-US" dirty="0" smtClean="0"/>
              <a:t>oxidation number is +2.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AutoNum type="arabicPeriod" startAt="5"/>
            </a:pPr>
            <a:r>
              <a:rPr lang="en-US" dirty="0" smtClean="0"/>
              <a:t>Hydrogen has an oxidation number of +1 in all compounds containing elements that are more electronegative than it; it has an oxidation number of </a:t>
            </a:r>
            <a:r>
              <a:rPr lang="en-US" dirty="0" smtClean="0">
                <a:cs typeface="Arial" charset="0"/>
              </a:rPr>
              <a:t>–</a:t>
            </a:r>
            <a:r>
              <a:rPr lang="en-US" dirty="0" smtClean="0"/>
              <a:t>1 with metals.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5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6"/>
            </a:pPr>
            <a:r>
              <a:rPr lang="en-US" dirty="0" smtClean="0"/>
              <a:t>The algebraic sum of the oxidation numbers of all atoms in an neutral compound is equal to zero.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6"/>
            </a:pPr>
            <a:r>
              <a:rPr lang="en-US" dirty="0" smtClean="0"/>
              <a:t>The algebraic sum of the oxidation numbers of all atoms in a polyatomic ion is equal to the charge of the ion.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6"/>
            </a:pPr>
            <a:r>
              <a:rPr lang="en-US" dirty="0" smtClean="0"/>
              <a:t>Although rules 1 through 7 apply to covalently bonded atoms, oxidation numbers can also be applied to atoms in ionic compounds similarly.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4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</a:t>
            </a:r>
            <a:r>
              <a:rPr lang="en-US" smtClean="0"/>
              <a:t>Acid Nomenclature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957" b="49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139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Oxyanions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Polyatomic ions that contain oxygen</a:t>
            </a:r>
          </a:p>
          <a:p>
            <a:r>
              <a:rPr lang="en-US" dirty="0" smtClean="0"/>
              <a:t>Sometimes can form more than one type of oxyanion</a:t>
            </a:r>
          </a:p>
          <a:p>
            <a:r>
              <a:rPr lang="en-US" dirty="0" smtClean="0"/>
              <a:t>Example Nitrogen can form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or NO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</a:t>
            </a:r>
            <a:endParaRPr lang="en-US" dirty="0" smtClean="0"/>
          </a:p>
          <a:p>
            <a:r>
              <a:rPr lang="en-US" dirty="0" smtClean="0"/>
              <a:t>When naming them the one with the greater oxygen content ends in </a:t>
            </a:r>
            <a:r>
              <a:rPr lang="en-US" b="1" i="1" dirty="0" smtClean="0">
                <a:solidFill>
                  <a:srgbClr val="FF0000"/>
                </a:solidFill>
              </a:rPr>
              <a:t>–ate </a:t>
            </a:r>
            <a:r>
              <a:rPr lang="en-US" dirty="0" smtClean="0"/>
              <a:t>and the one with the smaller oxygen content ends in </a:t>
            </a:r>
            <a:r>
              <a:rPr lang="en-US" b="1" i="1" dirty="0" smtClean="0">
                <a:solidFill>
                  <a:srgbClr val="FF0000"/>
                </a:solidFill>
              </a:rPr>
              <a:t>-</a:t>
            </a:r>
            <a:r>
              <a:rPr lang="en-US" b="1" i="1" dirty="0" err="1" smtClean="0">
                <a:solidFill>
                  <a:srgbClr val="FF0000"/>
                </a:solidFill>
              </a:rPr>
              <a:t>ite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9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Chlorine can form more than two types of oxyanions examples include:</a:t>
            </a:r>
          </a:p>
          <a:p>
            <a:pPr lvl="1"/>
            <a:r>
              <a:rPr lang="en-US" dirty="0" err="1" smtClean="0"/>
              <a:t>ClO</a:t>
            </a:r>
            <a:r>
              <a:rPr lang="en-US" baseline="30000" dirty="0" smtClean="0"/>
              <a:t>-</a:t>
            </a:r>
            <a:r>
              <a:rPr lang="en-US" dirty="0" smtClean="0"/>
              <a:t>  (hypochlorite)</a:t>
            </a:r>
          </a:p>
          <a:p>
            <a:pPr lvl="1"/>
            <a:r>
              <a:rPr lang="en-US" dirty="0" smtClean="0"/>
              <a:t>ClO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  </a:t>
            </a:r>
            <a:r>
              <a:rPr lang="en-US" dirty="0" smtClean="0"/>
              <a:t>(chlorite)</a:t>
            </a:r>
            <a:endParaRPr lang="en-US" baseline="30000" dirty="0" smtClean="0"/>
          </a:p>
          <a:p>
            <a:pPr lvl="1"/>
            <a:r>
              <a:rPr lang="en-US" dirty="0" smtClean="0"/>
              <a:t>ClO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 </a:t>
            </a:r>
            <a:r>
              <a:rPr lang="en-US" dirty="0" smtClean="0"/>
              <a:t>(chlorate)</a:t>
            </a:r>
            <a:endParaRPr lang="en-US" baseline="30000" dirty="0" smtClean="0"/>
          </a:p>
          <a:p>
            <a:pPr lvl="1"/>
            <a:r>
              <a:rPr lang="en-US" dirty="0" smtClean="0"/>
              <a:t>ClO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 </a:t>
            </a:r>
            <a:r>
              <a:rPr lang="en-US" dirty="0" smtClean="0"/>
              <a:t>(perchlorate)</a:t>
            </a:r>
          </a:p>
          <a:p>
            <a:pPr lvl="1"/>
            <a:r>
              <a:rPr lang="en-US" dirty="0" smtClean="0"/>
              <a:t>An ion with more then one oxygen atom than the </a:t>
            </a:r>
            <a:r>
              <a:rPr lang="en-US" b="1" i="1" dirty="0" smtClean="0">
                <a:solidFill>
                  <a:srgbClr val="FF0000"/>
                </a:solidFill>
              </a:rPr>
              <a:t>–ate </a:t>
            </a:r>
            <a:r>
              <a:rPr lang="en-US" dirty="0" smtClean="0"/>
              <a:t>anion has is given the prefix </a:t>
            </a:r>
            <a:r>
              <a:rPr lang="en-US" b="1" i="1" dirty="0" smtClean="0">
                <a:solidFill>
                  <a:srgbClr val="FF0000"/>
                </a:solidFill>
              </a:rPr>
              <a:t>per-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0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formula for tin(IV) sulfate</a:t>
            </a:r>
          </a:p>
          <a:p>
            <a:pPr lvl="1"/>
            <a:r>
              <a:rPr lang="en-US" dirty="0" smtClean="0"/>
              <a:t>Cross the charges to give subscripts and add parentheses around the polyatomic ion if necessary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Cross over the charges to give subscripts and add parentheses around the polyatomic ion if necessary</a:t>
            </a:r>
            <a:endParaRPr lang="en-US" dirty="0"/>
          </a:p>
        </p:txBody>
      </p:sp>
      <p:pic>
        <p:nvPicPr>
          <p:cNvPr id="4" name="Picture 3" descr="slide35_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432" y="3706796"/>
            <a:ext cx="15906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ide35_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013" y="5422723"/>
            <a:ext cx="1984375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24694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Binary Molecular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tabLst>
                <a:tab pos="2057400" algn="l"/>
              </a:tabLst>
            </a:pPr>
            <a:r>
              <a:rPr lang="en-US" dirty="0" smtClean="0"/>
              <a:t>Unlike ionic compounds, molecular compounds are composed of individual covalently bonded units, or molecules.</a:t>
            </a:r>
          </a:p>
          <a:p>
            <a:pPr>
              <a:spcBef>
                <a:spcPct val="50000"/>
              </a:spcBef>
              <a:tabLst>
                <a:tab pos="2057400" algn="l"/>
              </a:tabLst>
            </a:pPr>
            <a:r>
              <a:rPr lang="en-US" dirty="0" smtClean="0"/>
              <a:t>As with ionic compounds, there is also a Stock system for naming molecular compounds. </a:t>
            </a:r>
          </a:p>
          <a:p>
            <a:pPr>
              <a:spcBef>
                <a:spcPct val="50000"/>
              </a:spcBef>
              <a:tabLst>
                <a:tab pos="2057400" algn="l"/>
              </a:tabLst>
            </a:pPr>
            <a:r>
              <a:rPr lang="en-US" dirty="0" smtClean="0"/>
              <a:t>The old system of naming molecular compounds is based on the use of prefixes.</a:t>
            </a:r>
          </a:p>
          <a:p>
            <a:pPr lvl="1">
              <a:spcBef>
                <a:spcPct val="50000"/>
              </a:spcBef>
              <a:tabLst>
                <a:tab pos="2057400" algn="l"/>
              </a:tabLst>
            </a:pPr>
            <a:r>
              <a:rPr lang="en-US" sz="2000" dirty="0" smtClean="0">
                <a:solidFill>
                  <a:srgbClr val="FFCC00"/>
                </a:solidFill>
              </a:rPr>
              <a:t>examples:	</a:t>
            </a:r>
            <a:r>
              <a:rPr lang="en-US" sz="2000" dirty="0" smtClean="0"/>
              <a:t>CCl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</a:rPr>
              <a:t>—</a:t>
            </a:r>
            <a:r>
              <a:rPr lang="en-US" sz="2000" dirty="0" smtClean="0"/>
              <a:t> carbon </a:t>
            </a:r>
            <a:r>
              <a:rPr lang="en-US" sz="2000" i="1" dirty="0" smtClean="0"/>
              <a:t>tetra</a:t>
            </a:r>
            <a:r>
              <a:rPr lang="en-US" sz="2000" dirty="0" smtClean="0"/>
              <a:t>chloride (</a:t>
            </a:r>
            <a:r>
              <a:rPr lang="en-US" sz="2000" i="1" dirty="0" smtClean="0"/>
              <a:t>tetra-</a:t>
            </a:r>
            <a:r>
              <a:rPr lang="en-US" sz="2000" dirty="0" smtClean="0"/>
              <a:t> = 4)</a:t>
            </a:r>
            <a:br>
              <a:rPr lang="en-US" sz="2000" dirty="0" smtClean="0"/>
            </a:br>
            <a:r>
              <a:rPr lang="en-US" sz="2000" dirty="0" smtClean="0"/>
              <a:t>	CO </a:t>
            </a:r>
            <a:r>
              <a:rPr lang="en-US" sz="2000" dirty="0" smtClean="0">
                <a:cs typeface="Arial" charset="0"/>
              </a:rPr>
              <a:t>—</a:t>
            </a:r>
            <a:r>
              <a:rPr lang="en-US" sz="2000" dirty="0" smtClean="0"/>
              <a:t> carbon </a:t>
            </a:r>
            <a:r>
              <a:rPr lang="en-US" sz="2000" i="1" dirty="0" smtClean="0"/>
              <a:t>mon</a:t>
            </a:r>
            <a:r>
              <a:rPr lang="en-US" sz="2000" dirty="0" smtClean="0"/>
              <a:t>oxide (</a:t>
            </a:r>
            <a:r>
              <a:rPr lang="en-US" sz="2000" i="1" dirty="0" err="1" smtClean="0"/>
              <a:t>mon</a:t>
            </a:r>
            <a:r>
              <a:rPr lang="en-US" sz="2000" i="1" dirty="0" smtClean="0"/>
              <a:t>-</a:t>
            </a:r>
            <a:r>
              <a:rPr lang="en-US" sz="2000" dirty="0" smtClean="0"/>
              <a:t> = 1)</a:t>
            </a:r>
            <a:br>
              <a:rPr lang="en-US" sz="2000" dirty="0" smtClean="0"/>
            </a:br>
            <a:r>
              <a:rPr lang="en-US" sz="2000" dirty="0" smtClean="0"/>
              <a:t>	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</a:rPr>
              <a:t>—</a:t>
            </a:r>
            <a:r>
              <a:rPr lang="en-US" sz="2000" dirty="0" smtClean="0"/>
              <a:t> carbon </a:t>
            </a:r>
            <a:r>
              <a:rPr lang="en-US" sz="2000" i="1" dirty="0" smtClean="0"/>
              <a:t>di</a:t>
            </a:r>
            <a:r>
              <a:rPr lang="en-US" sz="2000" dirty="0" smtClean="0"/>
              <a:t>oxide (</a:t>
            </a:r>
            <a:r>
              <a:rPr lang="en-US" sz="2000" i="1" dirty="0" smtClean="0"/>
              <a:t>di- </a:t>
            </a:r>
            <a:r>
              <a:rPr lang="en-US" sz="2000" dirty="0" smtClean="0"/>
              <a:t>= 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Prefixed for Covalent Compounds</a:t>
            </a:r>
            <a:endParaRPr lang="en-US" dirty="0"/>
          </a:p>
        </p:txBody>
      </p:sp>
      <p:graphicFrame>
        <p:nvGraphicFramePr>
          <p:cNvPr id="6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033288"/>
              </p:ext>
            </p:extLst>
          </p:nvPr>
        </p:nvGraphicFramePr>
        <p:xfrm>
          <a:off x="1143161" y="4017963"/>
          <a:ext cx="5881688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Image" r:id="rId3" imgW="3881636" imgH="1677501" progId="Photoshop.Image.7">
                  <p:embed/>
                </p:oleObj>
              </mc:Choice>
              <mc:Fallback>
                <p:oleObj name="Image" r:id="rId3" imgW="3881636" imgH="1677501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161" y="4017963"/>
                        <a:ext cx="5881688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553710"/>
              </p:ext>
            </p:extLst>
          </p:nvPr>
        </p:nvGraphicFramePr>
        <p:xfrm>
          <a:off x="1419031" y="2966458"/>
          <a:ext cx="38735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r:id="rId5" imgW="3873240" imgH="1676160" progId="">
                  <p:embed/>
                </p:oleObj>
              </mc:Choice>
              <mc:Fallback>
                <p:oleObj r:id="rId5" imgW="3873240" imgH="1676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19031" y="2966458"/>
                        <a:ext cx="38735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469969"/>
              </p:ext>
            </p:extLst>
          </p:nvPr>
        </p:nvGraphicFramePr>
        <p:xfrm>
          <a:off x="1043490" y="1560108"/>
          <a:ext cx="5712953" cy="245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Image" r:id="rId7" imgW="3867920" imgH="1664000" progId="Photoshop.Image.7">
                  <p:embed/>
                </p:oleObj>
              </mc:Choice>
              <mc:Fallback>
                <p:oleObj name="Image" r:id="rId7" imgW="3867920" imgH="1664000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490" y="1560108"/>
                        <a:ext cx="5712953" cy="2457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51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200" dirty="0" smtClean="0"/>
              <a:t>Name the compound that contains two arsenic atoms and five oxygen atoms</a:t>
            </a:r>
          </a:p>
          <a:p>
            <a:pPr marL="457200" indent="-457200">
              <a:spcBef>
                <a:spcPct val="50000"/>
              </a:spcBef>
              <a:buFontTx/>
              <a:buNone/>
            </a:pPr>
            <a:endParaRPr lang="en-US" sz="3200" dirty="0"/>
          </a:p>
          <a:p>
            <a:pPr marL="457200" indent="-457200">
              <a:spcBef>
                <a:spcPct val="50000"/>
              </a:spcBef>
            </a:pPr>
            <a:r>
              <a:rPr lang="en-US" sz="3200" dirty="0" smtClean="0"/>
              <a:t>	</a:t>
            </a:r>
            <a:r>
              <a:rPr lang="en-US" sz="3200" dirty="0" err="1" smtClean="0"/>
              <a:t>diarsenic</a:t>
            </a:r>
            <a:r>
              <a:rPr lang="en-US" sz="3200" dirty="0" smtClean="0"/>
              <a:t> </a:t>
            </a:r>
            <a:r>
              <a:rPr lang="en-US" sz="3200" dirty="0" err="1" smtClean="0"/>
              <a:t>pentoxide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105000"/>
            <a:ext cx="855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rgbClr val="FFCC00"/>
                </a:solidFill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6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dirty="0"/>
              <a:t>two arsenic atoms, so the first word in the name is</a:t>
            </a:r>
            <a:r>
              <a:rPr lang="en-US" dirty="0">
                <a:solidFill>
                  <a:srgbClr val="FFCC00"/>
                </a:solidFill>
              </a:rPr>
              <a:t>.</a:t>
            </a:r>
            <a:endParaRPr lang="en-US" sz="1600" dirty="0"/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dirty="0"/>
              <a:t>	The five oxygen atoms are indicated by adding the prefix </a:t>
            </a:r>
            <a:r>
              <a:rPr lang="en-US" dirty="0">
                <a:solidFill>
                  <a:srgbClr val="FFCC00"/>
                </a:solidFill>
              </a:rPr>
              <a:t>pent-</a:t>
            </a:r>
            <a:r>
              <a:rPr lang="en-US" dirty="0"/>
              <a:t> to the word </a:t>
            </a:r>
            <a:r>
              <a:rPr lang="en-US" dirty="0">
                <a:solidFill>
                  <a:srgbClr val="FFCC00"/>
                </a:solidFill>
              </a:rPr>
              <a:t>oxide.</a:t>
            </a:r>
            <a:endParaRPr lang="en-US" sz="1600" dirty="0"/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dirty="0"/>
              <a:t>	The complete name is  </a:t>
            </a:r>
            <a:r>
              <a:rPr lang="en-US" dirty="0" err="1"/>
              <a:t>diarsenic</a:t>
            </a:r>
            <a:r>
              <a:rPr lang="en-US" dirty="0"/>
              <a:t> </a:t>
            </a:r>
            <a:r>
              <a:rPr lang="en-US" dirty="0" err="1"/>
              <a:t>pentoxide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the formula for oxygen </a:t>
            </a:r>
            <a:r>
              <a:rPr lang="en-US" dirty="0" err="1" smtClean="0"/>
              <a:t>difluoride</a:t>
            </a:r>
            <a:endParaRPr lang="en-US" dirty="0" smtClean="0"/>
          </a:p>
          <a:p>
            <a:endParaRPr lang="en-US" dirty="0"/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dirty="0"/>
              <a:t>Oxygen is first in the name because it is less electronegative than fluorine.</a:t>
            </a:r>
            <a:endParaRPr lang="en-US" sz="1600" dirty="0"/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dirty="0"/>
              <a:t>	Because there is no prefix, there must be only one oxygen atom.</a:t>
            </a:r>
            <a:endParaRPr lang="en-US" sz="1600" dirty="0"/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dirty="0"/>
              <a:t>	The prefix </a:t>
            </a:r>
            <a:r>
              <a:rPr lang="en-US" dirty="0">
                <a:solidFill>
                  <a:srgbClr val="FFCC00"/>
                </a:solidFill>
              </a:rPr>
              <a:t>di-</a:t>
            </a:r>
            <a:r>
              <a:rPr lang="en-US" dirty="0"/>
              <a:t> in </a:t>
            </a:r>
            <a:r>
              <a:rPr lang="en-US" dirty="0" err="1">
                <a:solidFill>
                  <a:srgbClr val="FFCC00"/>
                </a:solidFill>
              </a:rPr>
              <a:t>difluoride</a:t>
            </a:r>
            <a:r>
              <a:rPr lang="en-US" dirty="0"/>
              <a:t> shows that there are two fluorine atoms in the molecule.</a:t>
            </a:r>
            <a:endParaRPr lang="en-US" sz="1600" dirty="0"/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dirty="0"/>
              <a:t>	The formula </a:t>
            </a:r>
            <a:r>
              <a:rPr lang="en-US" dirty="0" smtClean="0"/>
              <a:t>is OF</a:t>
            </a:r>
            <a:r>
              <a:rPr lang="en-US" baseline="-25000" dirty="0" smtClean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07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123</TotalTime>
  <Words>669</Words>
  <Application>Microsoft Macintosh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Austin</vt:lpstr>
      <vt:lpstr>Image</vt:lpstr>
      <vt:lpstr>Naming Notes</vt:lpstr>
      <vt:lpstr>Oxyanions</vt:lpstr>
      <vt:lpstr>PowerPoint Presentation</vt:lpstr>
      <vt:lpstr>Practice:</vt:lpstr>
      <vt:lpstr>Naming Binary Molecular Compounds</vt:lpstr>
      <vt:lpstr>Prefixed for Covalent Compounds</vt:lpstr>
      <vt:lpstr>PowerPoint Presentation</vt:lpstr>
      <vt:lpstr>PowerPoint Presentation</vt:lpstr>
      <vt:lpstr>PowerPoint Presentation</vt:lpstr>
      <vt:lpstr>Practice:</vt:lpstr>
      <vt:lpstr>Acids and Salts</vt:lpstr>
      <vt:lpstr>PowerPoint Presentation</vt:lpstr>
      <vt:lpstr>PowerPoint Presentation</vt:lpstr>
      <vt:lpstr>Oxidation Numbers</vt:lpstr>
      <vt:lpstr>Assigning Oxidation Numbers</vt:lpstr>
      <vt:lpstr>Assigning oxidation numbers (cont)</vt:lpstr>
      <vt:lpstr>Cont……..</vt:lpstr>
      <vt:lpstr>And finally…..</vt:lpstr>
      <vt:lpstr>Common Acid Nomenclature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Notes</dc:title>
  <dc:creator>LAHEATHER FISHER</dc:creator>
  <cp:lastModifiedBy>LAHEATHER FISHER</cp:lastModifiedBy>
  <cp:revision>12</cp:revision>
  <dcterms:created xsi:type="dcterms:W3CDTF">2013-01-14T14:35:06Z</dcterms:created>
  <dcterms:modified xsi:type="dcterms:W3CDTF">2014-01-17T17:37:15Z</dcterms:modified>
</cp:coreProperties>
</file>