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sldIdLst>
    <p:sldId id="256" r:id="rId2"/>
    <p:sldId id="257" r:id="rId3"/>
    <p:sldId id="258" r:id="rId4"/>
    <p:sldId id="259" r:id="rId5"/>
    <p:sldId id="260" r:id="rId6"/>
    <p:sldId id="261" r:id="rId7"/>
    <p:sldId id="262" r:id="rId8"/>
    <p:sldId id="267" r:id="rId9"/>
    <p:sldId id="266" r:id="rId10"/>
    <p:sldId id="265" r:id="rId11"/>
    <p:sldId id="263" r:id="rId12"/>
    <p:sldId id="268" r:id="rId13"/>
    <p:sldId id="275" r:id="rId14"/>
    <p:sldId id="264" r:id="rId15"/>
    <p:sldId id="270" r:id="rId16"/>
    <p:sldId id="271" r:id="rId17"/>
    <p:sldId id="272" r:id="rId18"/>
    <p:sldId id="273" r:id="rId19"/>
    <p:sldId id="274" r:id="rId20"/>
    <p:sldId id="276" r:id="rId21"/>
    <p:sldId id="277" r:id="rId22"/>
    <p:sldId id="278" r:id="rId23"/>
    <p:sldId id="279" r:id="rId24"/>
    <p:sldId id="280" r:id="rId25"/>
    <p:sldId id="269"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3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8F07B2-0B0B-9D48-8F89-B91C015102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8F07B2-0B0B-9D48-8F89-B91C015102B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8F07B2-0B0B-9D48-8F89-B91C015102B8}"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8F07B2-0B0B-9D48-8F89-B91C015102B8}" type="slidenum">
              <a:rPr lang="en-US" smtClean="0"/>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8F07B2-0B0B-9D48-8F89-B91C015102B8}"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8F07B2-0B0B-9D48-8F89-B91C015102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8F07B2-0B0B-9D48-8F89-B91C015102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6AF7D90-A4C7-A446-B7F3-CD259BA4B026}" type="datetimeFigureOut">
              <a:rPr lang="en-US" smtClean="0"/>
              <a:t>11/11/13</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788F07B2-0B0B-9D48-8F89-B91C015102B8}" type="slidenum">
              <a:rPr lang="en-US" smtClean="0"/>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6AF7D90-A4C7-A446-B7F3-CD259BA4B026}" type="datetimeFigureOut">
              <a:rPr lang="en-US" smtClean="0"/>
              <a:t>11/11/13</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788F07B2-0B0B-9D48-8F89-B91C015102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8F07B2-0B0B-9D48-8F89-B91C015102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8F07B2-0B0B-9D48-8F89-B91C015102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8F07B2-0B0B-9D48-8F89-B91C015102B8}" type="slidenum">
              <a:rPr lang="en-US" smtClean="0"/>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8F07B2-0B0B-9D48-8F89-B91C015102B8}" type="slidenum">
              <a:rPr lang="en-US" smtClean="0"/>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AF7D90-A4C7-A446-B7F3-CD259BA4B026}" type="datetimeFigureOut">
              <a:rPr lang="en-US" smtClean="0"/>
              <a:t>11/11/13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8F07B2-0B0B-9D48-8F89-B91C015102B8}" type="slidenum">
              <a:rPr lang="en-US" smtClean="0"/>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6AF7D90-A4C7-A446-B7F3-CD259BA4B026}" type="datetimeFigureOut">
              <a:rPr lang="en-US" smtClean="0"/>
              <a:t>11/11/13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788F07B2-0B0B-9D48-8F89-B91C015102B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4.emf"/><Relationship Id="rId5" Type="http://schemas.openxmlformats.org/officeDocument/2006/relationships/oleObject" Target="../embeddings/oleObject3.bin"/><Relationship Id="rId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6.emf"/><Relationship Id="rId5" Type="http://schemas.openxmlformats.org/officeDocument/2006/relationships/oleObject" Target="../embeddings/oleObject5.bin"/><Relationship Id="rId6"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google.com/imgres?q=ionic+bond&amp;um=1&amp;hl=en&amp;client=firefox-a&amp;sa=N&amp;tbo=d&amp;rls=org.mozilla:en-US:official&amp;biw=1085&amp;bih=592&amp;tbm=isch&amp;tbnid=M4bm6VTEl4oXIM:&amp;imgrefurl=http://www.daviddarling.info/encyclopedia/I/ionic_bond.html&amp;docid=KfMv8o_Ncbv5dM&amp;imgurl=http://www.daviddarling.info/images/ionic_bonding.gif&amp;w=413&amp;h=181&amp;ei=NPmgUIG3NsfmrQHFt4DoBA&amp;zoom=1&amp;iact=hc&amp;vpx=218&amp;vpy=229&amp;dur=128&amp;hovh=144&amp;hovw=330&amp;tx=154&amp;ty=38&amp;sig=108738669617211564054&amp;page=1&amp;tbnh=144&amp;tbnw=312&amp;start=0&amp;ndsp=15&amp;ved=1t:429,r:1,s:0,i:143" TargetMode="External"/><Relationship Id="rId3"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Chemical Bonding</a:t>
            </a:r>
            <a:endParaRPr lang="en-US" dirty="0"/>
          </a:p>
        </p:txBody>
      </p:sp>
      <p:sp>
        <p:nvSpPr>
          <p:cNvPr id="3" name="Subtitle 2"/>
          <p:cNvSpPr>
            <a:spLocks noGrp="1"/>
          </p:cNvSpPr>
          <p:nvPr>
            <p:ph type="subTitle" idx="1"/>
          </p:nvPr>
        </p:nvSpPr>
        <p:spPr/>
        <p:txBody>
          <a:bodyPr/>
          <a:lstStyle/>
          <a:p>
            <a:r>
              <a:rPr lang="en-US" dirty="0" smtClean="0"/>
              <a:t>Unit 4</a:t>
            </a:r>
          </a:p>
          <a:p>
            <a:endParaRPr lang="en-US" dirty="0"/>
          </a:p>
        </p:txBody>
      </p:sp>
    </p:spTree>
    <p:extLst>
      <p:ext uri="{BB962C8B-B14F-4D97-AF65-F5344CB8AC3E}">
        <p14:creationId xmlns:p14="http://schemas.microsoft.com/office/powerpoint/2010/main" val="3645125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314979"/>
            <a:ext cx="7691719" cy="45719"/>
          </a:xfrm>
        </p:spPr>
        <p:txBody>
          <a:bodyPr/>
          <a:lstStyle/>
          <a:p>
            <a:endParaRPr lang="en-US" dirty="0"/>
          </a:p>
        </p:txBody>
      </p:sp>
      <p:pic>
        <p:nvPicPr>
          <p:cNvPr id="6" name="Content Placeholder 5" descr="PeriodicTableElectronegativity.jpg"/>
          <p:cNvPicPr>
            <a:picLocks noGrp="1" noChangeAspect="1"/>
          </p:cNvPicPr>
          <p:nvPr>
            <p:ph idx="1"/>
          </p:nvPr>
        </p:nvPicPr>
        <p:blipFill>
          <a:blip r:embed="rId2">
            <a:extLst>
              <a:ext uri="{28A0092B-C50C-407E-A947-70E740481C1C}">
                <a14:useLocalDpi xmlns:a14="http://schemas.microsoft.com/office/drawing/2010/main" val="0"/>
              </a:ext>
            </a:extLst>
          </a:blip>
          <a:srcRect t="11559" b="11559"/>
          <a:stretch>
            <a:fillRect/>
          </a:stretch>
        </p:blipFill>
        <p:spPr>
          <a:xfrm>
            <a:off x="152401" y="314979"/>
            <a:ext cx="8873066" cy="6204354"/>
          </a:xfrm>
        </p:spPr>
      </p:pic>
    </p:spTree>
    <p:extLst>
      <p:ext uri="{BB962C8B-B14F-4D97-AF65-F5344CB8AC3E}">
        <p14:creationId xmlns:p14="http://schemas.microsoft.com/office/powerpoint/2010/main" val="41122100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35" y="358588"/>
            <a:ext cx="8949765" cy="1957293"/>
          </a:xfrm>
        </p:spPr>
        <p:txBody>
          <a:bodyPr/>
          <a:lstStyle/>
          <a:p>
            <a:r>
              <a:rPr lang="en-US" sz="3200" dirty="0" smtClean="0">
                <a:solidFill>
                  <a:schemeClr val="accent6">
                    <a:lumMod val="60000"/>
                    <a:lumOff val="40000"/>
                  </a:schemeClr>
                </a:solidFill>
              </a:rPr>
              <a:t>IV. </a:t>
            </a:r>
            <a:r>
              <a:rPr lang="en-US" sz="3200" dirty="0">
                <a:solidFill>
                  <a:schemeClr val="accent6">
                    <a:lumMod val="60000"/>
                    <a:lumOff val="40000"/>
                  </a:schemeClr>
                </a:solidFill>
              </a:rPr>
              <a:t>Electronegativity Difference to Classify Bonding</a:t>
            </a:r>
            <a:r>
              <a:rPr lang="en-US" dirty="0">
                <a:solidFill>
                  <a:schemeClr val="accent6">
                    <a:lumMod val="60000"/>
                    <a:lumOff val="40000"/>
                  </a:schemeClr>
                </a:solidFill>
              </a:rPr>
              <a:t/>
            </a:r>
            <a:br>
              <a:rPr lang="en-US" dirty="0">
                <a:solidFill>
                  <a:schemeClr val="accent6">
                    <a:lumMod val="60000"/>
                    <a:lumOff val="40000"/>
                  </a:schemeClr>
                </a:solidFill>
              </a:rPr>
            </a:br>
            <a:r>
              <a:rPr lang="en-US" dirty="0" smtClean="0"/>
              <a:t>  </a:t>
            </a:r>
            <a:endParaRPr lang="en-US" dirty="0"/>
          </a:p>
        </p:txBody>
      </p:sp>
      <p:sp>
        <p:nvSpPr>
          <p:cNvPr id="3" name="Content Placeholder 2"/>
          <p:cNvSpPr>
            <a:spLocks noGrp="1"/>
          </p:cNvSpPr>
          <p:nvPr>
            <p:ph idx="1"/>
          </p:nvPr>
        </p:nvSpPr>
        <p:spPr>
          <a:xfrm>
            <a:off x="1" y="1586753"/>
            <a:ext cx="9144000" cy="4571999"/>
          </a:xfrm>
        </p:spPr>
        <p:txBody>
          <a:bodyPr>
            <a:noAutofit/>
          </a:bodyPr>
          <a:lstStyle/>
          <a:p>
            <a:r>
              <a:rPr lang="en-US" sz="3200" dirty="0" smtClean="0"/>
              <a:t>It is rare to have pure bonds between atoms so to determine the type of bond, the attraction of electrons can be measured.</a:t>
            </a:r>
          </a:p>
          <a:p>
            <a:r>
              <a:rPr lang="en-US" sz="3200" dirty="0" smtClean="0"/>
              <a:t>We can calculate the difference in the elements’ electronegativity.</a:t>
            </a:r>
          </a:p>
          <a:p>
            <a:r>
              <a:rPr lang="en-US" sz="3200" dirty="0" smtClean="0"/>
              <a:t>Example: F and Cs.</a:t>
            </a:r>
            <a:r>
              <a:rPr lang="en-US" sz="3200" dirty="0"/>
              <a:t> </a:t>
            </a:r>
            <a:r>
              <a:rPr lang="en-US" sz="3200" dirty="0" smtClean="0"/>
              <a:t>F electronegativity is 4.0 and Cs electronegativity is 0.7. The difference is 3.3 so according to  electronegativity values this bond is ionic.</a:t>
            </a:r>
          </a:p>
        </p:txBody>
      </p:sp>
    </p:spTree>
    <p:extLst>
      <p:ext uri="{BB962C8B-B14F-4D97-AF65-F5344CB8AC3E}">
        <p14:creationId xmlns:p14="http://schemas.microsoft.com/office/powerpoint/2010/main" val="5954024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V. Octet Rule:</a:t>
            </a:r>
            <a:endParaRPr lang="en-US" dirty="0">
              <a:solidFill>
                <a:schemeClr val="accent6">
                  <a:lumMod val="40000"/>
                  <a:lumOff val="60000"/>
                </a:schemeClr>
              </a:solidFill>
            </a:endParaRPr>
          </a:p>
        </p:txBody>
      </p:sp>
      <p:sp>
        <p:nvSpPr>
          <p:cNvPr id="3" name="Content Placeholder 2"/>
          <p:cNvSpPr>
            <a:spLocks noGrp="1"/>
          </p:cNvSpPr>
          <p:nvPr>
            <p:ph idx="1"/>
          </p:nvPr>
        </p:nvSpPr>
        <p:spPr/>
        <p:txBody>
          <a:bodyPr/>
          <a:lstStyle/>
          <a:p>
            <a:pPr marL="231775" indent="-231775" eaLnBrk="0" hangingPunct="0">
              <a:lnSpc>
                <a:spcPct val="90000"/>
              </a:lnSpc>
              <a:spcBef>
                <a:spcPct val="0"/>
              </a:spcBef>
              <a:buSzTx/>
              <a:defRPr/>
            </a:pPr>
            <a:r>
              <a:rPr lang="en-US" dirty="0">
                <a:solidFill>
                  <a:schemeClr val="tx1"/>
                </a:solidFill>
              </a:rPr>
              <a:t>Noble gas atoms are unreactive because their electron configurations are especially stable.</a:t>
            </a:r>
          </a:p>
          <a:p>
            <a:pPr marL="231775" indent="-231775" eaLnBrk="0" hangingPunct="0">
              <a:lnSpc>
                <a:spcPct val="50000"/>
              </a:lnSpc>
              <a:spcBef>
                <a:spcPct val="0"/>
              </a:spcBef>
              <a:buSzTx/>
              <a:defRPr/>
            </a:pPr>
            <a:endParaRPr lang="en-US" dirty="0">
              <a:solidFill>
                <a:schemeClr val="tx1"/>
              </a:solidFill>
            </a:endParaRPr>
          </a:p>
          <a:p>
            <a:pPr marL="682625" lvl="1" indent="-225425" eaLnBrk="0" hangingPunct="0">
              <a:lnSpc>
                <a:spcPct val="90000"/>
              </a:lnSpc>
              <a:spcBef>
                <a:spcPct val="0"/>
              </a:spcBef>
              <a:buSzTx/>
              <a:defRPr/>
            </a:pPr>
            <a:r>
              <a:rPr lang="en-US" dirty="0">
                <a:solidFill>
                  <a:schemeClr val="tx1"/>
                </a:solidFill>
              </a:rPr>
              <a:t>This stability results from the fact that the noble-gas atoms</a:t>
            </a:r>
            <a:r>
              <a:rPr lang="ja-JP" altLang="en-US" dirty="0">
                <a:solidFill>
                  <a:schemeClr val="tx1"/>
                </a:solidFill>
                <a:latin typeface="Arial"/>
              </a:rPr>
              <a:t>’</a:t>
            </a:r>
            <a:r>
              <a:rPr lang="en-US" dirty="0">
                <a:solidFill>
                  <a:schemeClr val="tx1"/>
                </a:solidFill>
              </a:rPr>
              <a:t> outer </a:t>
            </a:r>
            <a:r>
              <a:rPr lang="en-US" i="1" dirty="0">
                <a:solidFill>
                  <a:schemeClr val="tx1"/>
                </a:solidFill>
              </a:rPr>
              <a:t>s</a:t>
            </a:r>
            <a:r>
              <a:rPr lang="en-US" dirty="0">
                <a:solidFill>
                  <a:schemeClr val="tx1"/>
                </a:solidFill>
              </a:rPr>
              <a:t> and </a:t>
            </a:r>
            <a:r>
              <a:rPr lang="en-US" i="1" dirty="0">
                <a:solidFill>
                  <a:schemeClr val="tx1"/>
                </a:solidFill>
              </a:rPr>
              <a:t>p</a:t>
            </a:r>
            <a:r>
              <a:rPr lang="en-US" dirty="0">
                <a:solidFill>
                  <a:schemeClr val="tx1"/>
                </a:solidFill>
              </a:rPr>
              <a:t> orbitals are completely filled by a total of eight electrons.</a:t>
            </a:r>
          </a:p>
          <a:p>
            <a:pPr marL="231775" indent="-231775" eaLnBrk="0" hangingPunct="0">
              <a:lnSpc>
                <a:spcPct val="90000"/>
              </a:lnSpc>
              <a:spcBef>
                <a:spcPct val="0"/>
              </a:spcBef>
              <a:buSzTx/>
              <a:defRPr/>
            </a:pPr>
            <a:endParaRPr lang="en-US" dirty="0">
              <a:solidFill>
                <a:schemeClr val="tx1"/>
              </a:solidFill>
            </a:endParaRPr>
          </a:p>
          <a:p>
            <a:pPr marL="231775" indent="-231775" eaLnBrk="0" hangingPunct="0">
              <a:lnSpc>
                <a:spcPct val="90000"/>
              </a:lnSpc>
              <a:spcBef>
                <a:spcPct val="0"/>
              </a:spcBef>
              <a:buSzTx/>
              <a:defRPr/>
            </a:pPr>
            <a:r>
              <a:rPr lang="en-US" dirty="0">
                <a:solidFill>
                  <a:schemeClr val="tx1"/>
                </a:solidFill>
              </a:rPr>
              <a:t>Other atoms can fill their outermost </a:t>
            </a:r>
            <a:r>
              <a:rPr lang="en-US" i="1" dirty="0">
                <a:solidFill>
                  <a:schemeClr val="tx1"/>
                </a:solidFill>
              </a:rPr>
              <a:t>s</a:t>
            </a:r>
            <a:r>
              <a:rPr lang="en-US" dirty="0">
                <a:solidFill>
                  <a:schemeClr val="tx1"/>
                </a:solidFill>
              </a:rPr>
              <a:t> and </a:t>
            </a:r>
            <a:r>
              <a:rPr lang="en-US" i="1" dirty="0">
                <a:solidFill>
                  <a:schemeClr val="tx1"/>
                </a:solidFill>
              </a:rPr>
              <a:t>p</a:t>
            </a:r>
            <a:r>
              <a:rPr lang="en-US" dirty="0">
                <a:solidFill>
                  <a:schemeClr val="tx1"/>
                </a:solidFill>
              </a:rPr>
              <a:t> orbitals by sharing electrons through covalent bonding. </a:t>
            </a:r>
          </a:p>
          <a:p>
            <a:pPr marL="231775" indent="-231775" eaLnBrk="0" hangingPunct="0">
              <a:lnSpc>
                <a:spcPct val="90000"/>
              </a:lnSpc>
              <a:spcBef>
                <a:spcPct val="0"/>
              </a:spcBef>
              <a:buSzTx/>
              <a:defRPr/>
            </a:pPr>
            <a:endParaRPr lang="en-US" dirty="0">
              <a:solidFill>
                <a:schemeClr val="tx1"/>
              </a:solidFill>
            </a:endParaRPr>
          </a:p>
          <a:p>
            <a:pPr marL="231775" indent="-231775" eaLnBrk="0" hangingPunct="0">
              <a:lnSpc>
                <a:spcPct val="90000"/>
              </a:lnSpc>
              <a:spcBef>
                <a:spcPct val="0"/>
              </a:spcBef>
              <a:buSzTx/>
              <a:defRPr/>
            </a:pPr>
            <a:r>
              <a:rPr lang="en-US" dirty="0">
                <a:solidFill>
                  <a:schemeClr val="tx1"/>
                </a:solidFill>
              </a:rPr>
              <a:t>Such bond formation follows the </a:t>
            </a:r>
            <a:r>
              <a:rPr lang="en-US" i="1" dirty="0">
                <a:solidFill>
                  <a:srgbClr val="FF0000"/>
                </a:solidFill>
              </a:rPr>
              <a:t>octet rule</a:t>
            </a:r>
            <a:r>
              <a:rPr lang="en-US" i="1" dirty="0">
                <a:solidFill>
                  <a:schemeClr val="tx1"/>
                </a:solidFill>
              </a:rPr>
              <a:t>:</a:t>
            </a:r>
            <a:r>
              <a:rPr lang="en-US" dirty="0">
                <a:solidFill>
                  <a:schemeClr val="tx1"/>
                </a:solidFill>
              </a:rPr>
              <a:t> Chemical compounds tend to form so that each atom, by gaining, losing, or sharing electrons, has an octet of electrons in its highest energy level.</a:t>
            </a:r>
          </a:p>
          <a:p>
            <a:endParaRPr lang="en-US" dirty="0"/>
          </a:p>
        </p:txBody>
      </p:sp>
    </p:spTree>
    <p:extLst>
      <p:ext uri="{BB962C8B-B14F-4D97-AF65-F5344CB8AC3E}">
        <p14:creationId xmlns:p14="http://schemas.microsoft.com/office/powerpoint/2010/main" val="26647398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0"/>
            <a:ext cx="7691719" cy="1143000"/>
          </a:xfrm>
        </p:spPr>
        <p:txBody>
          <a:bodyPr/>
          <a:lstStyle/>
          <a:p>
            <a:r>
              <a:rPr lang="en-US" dirty="0" smtClean="0"/>
              <a:t>Octet Cont.</a:t>
            </a:r>
            <a:endParaRPr lang="en-US" dirty="0"/>
          </a:p>
        </p:txBody>
      </p:sp>
      <p:sp>
        <p:nvSpPr>
          <p:cNvPr id="3" name="Content Placeholder 2"/>
          <p:cNvSpPr>
            <a:spLocks noGrp="1"/>
          </p:cNvSpPr>
          <p:nvPr>
            <p:ph idx="1"/>
          </p:nvPr>
        </p:nvSpPr>
        <p:spPr>
          <a:xfrm>
            <a:off x="1" y="1143000"/>
            <a:ext cx="9143999" cy="4571999"/>
          </a:xfrm>
        </p:spPr>
        <p:txBody>
          <a:bodyPr>
            <a:noAutofit/>
          </a:bodyPr>
          <a:lstStyle/>
          <a:p>
            <a:r>
              <a:rPr lang="en-US" sz="3100" dirty="0" smtClean="0"/>
              <a:t>There are a few exceptions to the rule for atoms that cannot fit eight electrons or for those that can hold more than eight into their outermost orbital.</a:t>
            </a:r>
          </a:p>
          <a:p>
            <a:pPr lvl="1"/>
            <a:r>
              <a:rPr lang="en-US" sz="3100" dirty="0" smtClean="0"/>
              <a:t>Hydrogen bonds and is surrounded by only 2 electrons.</a:t>
            </a:r>
          </a:p>
          <a:p>
            <a:pPr lvl="1"/>
            <a:r>
              <a:rPr lang="en-US" sz="3100" dirty="0" smtClean="0"/>
              <a:t>Boron tends to for bonds where it is surrounded by 6 electrons.</a:t>
            </a:r>
          </a:p>
          <a:p>
            <a:pPr lvl="1"/>
            <a:r>
              <a:rPr lang="en-US" sz="3100" dirty="0" smtClean="0"/>
              <a:t>Other elements in group 3 can form </a:t>
            </a:r>
            <a:r>
              <a:rPr lang="en-US" sz="3100" dirty="0" smtClean="0">
                <a:solidFill>
                  <a:srgbClr val="FF0000"/>
                </a:solidFill>
              </a:rPr>
              <a:t>expanded valence bonds </a:t>
            </a:r>
            <a:r>
              <a:rPr lang="en-US" sz="3100" dirty="0" smtClean="0"/>
              <a:t>where more than eight electrons are held.</a:t>
            </a:r>
            <a:endParaRPr lang="en-US" sz="3100" dirty="0"/>
          </a:p>
        </p:txBody>
      </p:sp>
    </p:spTree>
    <p:extLst>
      <p:ext uri="{BB962C8B-B14F-4D97-AF65-F5344CB8AC3E}">
        <p14:creationId xmlns:p14="http://schemas.microsoft.com/office/powerpoint/2010/main" val="9739474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675" y="196446"/>
            <a:ext cx="7691719" cy="1143000"/>
          </a:xfrm>
        </p:spPr>
        <p:txBody>
          <a:bodyPr/>
          <a:lstStyle/>
          <a:p>
            <a:r>
              <a:rPr lang="en-US" dirty="0" smtClean="0">
                <a:solidFill>
                  <a:schemeClr val="accent5">
                    <a:lumMod val="60000"/>
                    <a:lumOff val="40000"/>
                  </a:schemeClr>
                </a:solidFill>
              </a:rPr>
              <a:t>Bonding Part 2</a:t>
            </a:r>
            <a:br>
              <a:rPr lang="en-US" dirty="0" smtClean="0">
                <a:solidFill>
                  <a:schemeClr val="accent5">
                    <a:lumMod val="60000"/>
                    <a:lumOff val="40000"/>
                  </a:schemeClr>
                </a:solidFill>
              </a:rPr>
            </a:br>
            <a:r>
              <a:rPr lang="en-US" dirty="0" smtClean="0">
                <a:solidFill>
                  <a:schemeClr val="accent5">
                    <a:lumMod val="60000"/>
                    <a:lumOff val="40000"/>
                  </a:schemeClr>
                </a:solidFill>
              </a:rPr>
              <a:t>Outline:</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r>
              <a:rPr lang="en-US" dirty="0"/>
              <a:t>I</a:t>
            </a:r>
            <a:r>
              <a:rPr lang="en-US" dirty="0" smtClean="0"/>
              <a:t>.  Molecular Compounds</a:t>
            </a:r>
          </a:p>
          <a:p>
            <a:r>
              <a:rPr lang="en-US" dirty="0" smtClean="0"/>
              <a:t>II.  Formation of a Covalent Bond</a:t>
            </a:r>
          </a:p>
          <a:p>
            <a:r>
              <a:rPr lang="en-US" dirty="0" smtClean="0"/>
              <a:t>III.  Characteristics of the Covalent Bond</a:t>
            </a:r>
            <a:endParaRPr lang="en-US" dirty="0"/>
          </a:p>
          <a:p>
            <a:r>
              <a:rPr lang="en-US" dirty="0" smtClean="0"/>
              <a:t>IV.  Electron-Dot Notation</a:t>
            </a:r>
          </a:p>
          <a:p>
            <a:r>
              <a:rPr lang="en-US" dirty="0" smtClean="0"/>
              <a:t>V.  Lewis Structures</a:t>
            </a:r>
          </a:p>
          <a:p>
            <a:r>
              <a:rPr lang="en-US" dirty="0" smtClean="0"/>
              <a:t>VI.  Multiple Covalent Bonds</a:t>
            </a:r>
            <a:endParaRPr lang="en-US" dirty="0"/>
          </a:p>
        </p:txBody>
      </p:sp>
    </p:spTree>
    <p:extLst>
      <p:ext uri="{BB962C8B-B14F-4D97-AF65-F5344CB8AC3E}">
        <p14:creationId xmlns:p14="http://schemas.microsoft.com/office/powerpoint/2010/main" val="23626536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91" y="314979"/>
            <a:ext cx="8218069" cy="1143000"/>
          </a:xfrm>
        </p:spPr>
        <p:txBody>
          <a:bodyPr/>
          <a:lstStyle/>
          <a:p>
            <a:r>
              <a:rPr lang="en-US" dirty="0" smtClean="0">
                <a:solidFill>
                  <a:srgbClr val="3366FF"/>
                </a:solidFill>
              </a:rPr>
              <a:t>I.  Molecular Compounds</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Composition of a compound is given by its chemical formula.</a:t>
            </a:r>
          </a:p>
          <a:p>
            <a:r>
              <a:rPr lang="en-US" dirty="0" smtClean="0">
                <a:solidFill>
                  <a:srgbClr val="FF0000"/>
                </a:solidFill>
              </a:rPr>
              <a:t>Chemical formula- </a:t>
            </a:r>
            <a:r>
              <a:rPr lang="en-US" dirty="0" smtClean="0"/>
              <a:t>relative numbers of atoms of each kind in a chemical compound, uses atomic symbols and numerical subscripts.</a:t>
            </a:r>
          </a:p>
          <a:p>
            <a:r>
              <a:rPr lang="en-US" dirty="0" smtClean="0">
                <a:solidFill>
                  <a:srgbClr val="FF0000"/>
                </a:solidFill>
              </a:rPr>
              <a:t>Molecular formula- </a:t>
            </a:r>
            <a:r>
              <a:rPr lang="en-US" dirty="0" smtClean="0"/>
              <a:t>shows types and numbers of atoms combined in a single molecule of a molecular compound.</a:t>
            </a:r>
            <a:endParaRPr lang="en-US" dirty="0"/>
          </a:p>
        </p:txBody>
      </p:sp>
    </p:spTree>
    <p:extLst>
      <p:ext uri="{BB962C8B-B14F-4D97-AF65-F5344CB8AC3E}">
        <p14:creationId xmlns:p14="http://schemas.microsoft.com/office/powerpoint/2010/main" val="12617019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9" y="314979"/>
            <a:ext cx="8705173" cy="1143000"/>
          </a:xfrm>
        </p:spPr>
        <p:txBody>
          <a:bodyPr/>
          <a:lstStyle/>
          <a:p>
            <a:r>
              <a:rPr lang="en-US" dirty="0" smtClean="0"/>
              <a:t>Monatomic, Diatomic and Polyatomic Molecules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75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879" y="1740808"/>
            <a:ext cx="5334000" cy="439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4103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9" y="314979"/>
            <a:ext cx="8747985" cy="1143000"/>
          </a:xfrm>
        </p:spPr>
        <p:txBody>
          <a:bodyPr/>
          <a:lstStyle/>
          <a:p>
            <a:r>
              <a:rPr lang="en-US" dirty="0" smtClean="0">
                <a:solidFill>
                  <a:srgbClr val="3366FF"/>
                </a:solidFill>
              </a:rPr>
              <a:t>II. Formation of a Covalent Bond:</a:t>
            </a:r>
            <a:endParaRPr lang="en-US" dirty="0">
              <a:solidFill>
                <a:srgbClr val="3366FF"/>
              </a:solidFill>
            </a:endParaRPr>
          </a:p>
        </p:txBody>
      </p:sp>
      <p:sp>
        <p:nvSpPr>
          <p:cNvPr id="3" name="Content Placeholder 2"/>
          <p:cNvSpPr>
            <a:spLocks noGrp="1"/>
          </p:cNvSpPr>
          <p:nvPr>
            <p:ph idx="1"/>
          </p:nvPr>
        </p:nvSpPr>
        <p:spPr>
          <a:xfrm>
            <a:off x="0" y="1586753"/>
            <a:ext cx="9143999" cy="4571999"/>
          </a:xfrm>
        </p:spPr>
        <p:txBody>
          <a:bodyPr>
            <a:noAutofit/>
          </a:bodyPr>
          <a:lstStyle/>
          <a:p>
            <a:r>
              <a:rPr lang="en-US" sz="3000" dirty="0" smtClean="0"/>
              <a:t>When bonded most atoms have a lower potential energy than those atoms of independent particles.</a:t>
            </a:r>
            <a:endParaRPr lang="en-US" sz="3000" dirty="0"/>
          </a:p>
          <a:p>
            <a:pPr lvl="1"/>
            <a:r>
              <a:rPr lang="en-US" sz="3000" i="1" dirty="0" smtClean="0"/>
              <a:t>Attraction</a:t>
            </a:r>
            <a:r>
              <a:rPr lang="en-US" sz="3000" dirty="0" smtClean="0"/>
              <a:t>- electrons of an atom and proton of the other atom are drawn to each other.</a:t>
            </a:r>
          </a:p>
          <a:p>
            <a:pPr lvl="1"/>
            <a:r>
              <a:rPr lang="en-US" sz="3000" i="1" dirty="0" smtClean="0"/>
              <a:t>Repulsion</a:t>
            </a:r>
            <a:r>
              <a:rPr lang="en-US" sz="3000" dirty="0" smtClean="0"/>
              <a:t>- the two nuclei and two electrons push each other away.</a:t>
            </a:r>
          </a:p>
          <a:p>
            <a:pPr lvl="1"/>
            <a:r>
              <a:rPr lang="en-US" sz="3000" dirty="0" smtClean="0"/>
              <a:t>The two above forces cancel each other out and form a covalent bond at a LENGTH where the ENERGY is at a MINIMUM</a:t>
            </a:r>
            <a:r>
              <a:rPr lang="en-US" sz="3200" dirty="0" smtClean="0"/>
              <a:t>.</a:t>
            </a:r>
            <a:endParaRPr lang="en-US" sz="3200" dirty="0"/>
          </a:p>
        </p:txBody>
      </p:sp>
    </p:spTree>
    <p:extLst>
      <p:ext uri="{BB962C8B-B14F-4D97-AF65-F5344CB8AC3E}">
        <p14:creationId xmlns:p14="http://schemas.microsoft.com/office/powerpoint/2010/main" val="3126316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3366FF"/>
                </a:solidFill>
              </a:rPr>
              <a:t>III. Characteristics of Covalent Bonds cont</a:t>
            </a:r>
            <a:r>
              <a:rPr lang="en-US" dirty="0">
                <a:solidFill>
                  <a:srgbClr val="3366FF"/>
                </a:solidFill>
              </a:rPr>
              <a:t>.</a:t>
            </a:r>
          </a:p>
        </p:txBody>
      </p:sp>
      <p:sp>
        <p:nvSpPr>
          <p:cNvPr id="8" name="Content Placeholder 7"/>
          <p:cNvSpPr>
            <a:spLocks noGrp="1"/>
          </p:cNvSpPr>
          <p:nvPr>
            <p:ph sz="half" idx="1"/>
          </p:nvPr>
        </p:nvSpPr>
        <p:spPr/>
        <p:txBody>
          <a:bodyPr>
            <a:noAutofit/>
          </a:bodyPr>
          <a:lstStyle/>
          <a:p>
            <a:r>
              <a:rPr lang="en-US" sz="2800" b="1" i="1" dirty="0" smtClean="0">
                <a:solidFill>
                  <a:srgbClr val="FF0000"/>
                </a:solidFill>
              </a:rPr>
              <a:t>Bond length</a:t>
            </a:r>
            <a:r>
              <a:rPr lang="en-US" sz="2800" i="1" dirty="0" smtClean="0">
                <a:solidFill>
                  <a:srgbClr val="FF0000"/>
                </a:solidFill>
              </a:rPr>
              <a:t>- </a:t>
            </a:r>
            <a:r>
              <a:rPr lang="en-US" sz="2800" dirty="0" smtClean="0"/>
              <a:t>the average distance between two bonded atoms. Distance between two bonded atoms at their minimum potential energy.</a:t>
            </a:r>
          </a:p>
          <a:p>
            <a:r>
              <a:rPr lang="en-US" sz="2800" dirty="0" smtClean="0"/>
              <a:t>During formation of a covalent bond, hydrogen atoms release energy. Also, the same energy must be added to separate the bonded atoms.</a:t>
            </a:r>
            <a:endParaRPr lang="en-US" sz="2800" dirty="0"/>
          </a:p>
        </p:txBody>
      </p:sp>
      <p:sp>
        <p:nvSpPr>
          <p:cNvPr id="9" name="Content Placeholder 8"/>
          <p:cNvSpPr>
            <a:spLocks noGrp="1"/>
          </p:cNvSpPr>
          <p:nvPr>
            <p:ph sz="half" idx="13"/>
          </p:nvPr>
        </p:nvSpPr>
        <p:spPr>
          <a:xfrm>
            <a:off x="710454" y="4855035"/>
            <a:ext cx="7707406" cy="1607789"/>
          </a:xfrm>
        </p:spPr>
        <p:txBody>
          <a:bodyPr>
            <a:normAutofit/>
          </a:bodyPr>
          <a:lstStyle/>
          <a:p>
            <a:r>
              <a:rPr lang="en-US" sz="3200" b="1" i="1" dirty="0" smtClean="0">
                <a:solidFill>
                  <a:srgbClr val="FF0000"/>
                </a:solidFill>
              </a:rPr>
              <a:t>Bond energy- </a:t>
            </a:r>
            <a:r>
              <a:rPr lang="en-US" sz="3200" dirty="0" smtClean="0"/>
              <a:t>energy required to break chemical bond and form neutral isolated atoms.</a:t>
            </a:r>
            <a:endParaRPr lang="en-US" sz="3200" dirty="0"/>
          </a:p>
        </p:txBody>
      </p:sp>
    </p:spTree>
    <p:extLst>
      <p:ext uri="{BB962C8B-B14F-4D97-AF65-F5344CB8AC3E}">
        <p14:creationId xmlns:p14="http://schemas.microsoft.com/office/powerpoint/2010/main" val="1353573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atoms forming covalent bonds:</a:t>
            </a:r>
            <a:endParaRPr lang="en-US" dirty="0"/>
          </a:p>
        </p:txBody>
      </p:sp>
      <p:sp>
        <p:nvSpPr>
          <p:cNvPr id="6" name="Content Placeholder 5"/>
          <p:cNvSpPr>
            <a:spLocks noGrp="1"/>
          </p:cNvSpPr>
          <p:nvPr>
            <p:ph idx="1"/>
          </p:nvPr>
        </p:nvSpPr>
        <p:spPr/>
        <p:txBody>
          <a:bodyPr/>
          <a:lstStyle/>
          <a:p>
            <a:pPr>
              <a:buFont typeface="Wingdings" charset="2"/>
              <a:buChar char="v"/>
            </a:pPr>
            <a:r>
              <a:rPr lang="en-US" sz="3200" dirty="0" smtClean="0"/>
              <a:t> Share electrons and form overlapping orbitals.</a:t>
            </a:r>
          </a:p>
          <a:p>
            <a:pPr>
              <a:buFont typeface="Wingdings" charset="2"/>
              <a:buChar char="v"/>
            </a:pPr>
            <a:r>
              <a:rPr lang="en-US" sz="3200" dirty="0" smtClean="0"/>
              <a:t>Achieve noble-gas configuration.</a:t>
            </a:r>
          </a:p>
          <a:p>
            <a:pPr>
              <a:buFont typeface="Wingdings" charset="2"/>
              <a:buChar char="v"/>
            </a:pPr>
            <a:r>
              <a:rPr lang="en-US" sz="3200" dirty="0" smtClean="0"/>
              <a:t>Example: Hydrogen atoms bonding together give the molecule a stable electron configuration</a:t>
            </a:r>
            <a:r>
              <a:rPr lang="en-US" dirty="0"/>
              <a:t>.</a:t>
            </a:r>
          </a:p>
        </p:txBody>
      </p:sp>
    </p:spTree>
    <p:extLst>
      <p:ext uri="{BB962C8B-B14F-4D97-AF65-F5344CB8AC3E}">
        <p14:creationId xmlns:p14="http://schemas.microsoft.com/office/powerpoint/2010/main" val="13626453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6769" y="297961"/>
            <a:ext cx="8831385" cy="1704158"/>
          </a:xfrm>
        </p:spPr>
        <p:txBody>
          <a:bodyPr>
            <a:noAutofit/>
          </a:bodyPr>
          <a:lstStyle/>
          <a:p>
            <a:pPr marL="231775" indent="-231775" eaLnBrk="0" hangingPunct="0">
              <a:lnSpc>
                <a:spcPct val="90000"/>
              </a:lnSpc>
              <a:spcBef>
                <a:spcPct val="0"/>
              </a:spcBef>
              <a:tabLst>
                <a:tab pos="914400" algn="l"/>
                <a:tab pos="1828800" algn="l"/>
                <a:tab pos="2743200" algn="l"/>
                <a:tab pos="3768725" algn="l"/>
                <a:tab pos="4572000" algn="l"/>
                <a:tab pos="5659438" algn="l"/>
              </a:tabLst>
            </a:pPr>
            <a:r>
              <a:rPr lang="en-US" sz="2800" dirty="0">
                <a:solidFill>
                  <a:srgbClr val="FF0000"/>
                </a:solidFill>
              </a:rPr>
              <a:t>Imagine getting onto a crowded elevator. As people squeeze into the confined space, they come in contact with each other. Many people will experience a sense of being too close together. </a:t>
            </a:r>
          </a:p>
          <a:p>
            <a:pPr marL="231775" indent="-231775" eaLnBrk="0" hangingPunct="0">
              <a:lnSpc>
                <a:spcPct val="90000"/>
              </a:lnSpc>
              <a:spcBef>
                <a:spcPct val="0"/>
              </a:spcBef>
              <a:tabLst>
                <a:tab pos="914400" algn="l"/>
                <a:tab pos="1828800" algn="l"/>
                <a:tab pos="2743200" algn="l"/>
                <a:tab pos="3768725" algn="l"/>
                <a:tab pos="4572000" algn="l"/>
                <a:tab pos="5659438" algn="l"/>
              </a:tabLst>
            </a:pPr>
            <a:endParaRPr lang="en-US" sz="2800" dirty="0">
              <a:solidFill>
                <a:srgbClr val="FF0000"/>
              </a:solidFill>
            </a:endParaRPr>
          </a:p>
        </p:txBody>
      </p:sp>
      <p:sp>
        <p:nvSpPr>
          <p:cNvPr id="2" name="TextBox 1"/>
          <p:cNvSpPr txBox="1"/>
          <p:nvPr/>
        </p:nvSpPr>
        <p:spPr>
          <a:xfrm>
            <a:off x="462988" y="2275526"/>
            <a:ext cx="8346600" cy="2759730"/>
          </a:xfrm>
          <a:prstGeom prst="rect">
            <a:avLst/>
          </a:prstGeom>
          <a:noFill/>
        </p:spPr>
        <p:txBody>
          <a:bodyPr wrap="square" rtlCol="0">
            <a:spAutoFit/>
          </a:bodyPr>
          <a:lstStyle/>
          <a:p>
            <a:pPr marL="231775" indent="-231775" eaLnBrk="0" hangingPunct="0">
              <a:lnSpc>
                <a:spcPct val="90000"/>
              </a:lnSpc>
              <a:spcBef>
                <a:spcPct val="0"/>
              </a:spcBef>
              <a:tabLst>
                <a:tab pos="914400" algn="l"/>
                <a:tab pos="1828800" algn="l"/>
                <a:tab pos="2743200" algn="l"/>
                <a:tab pos="3768725" algn="l"/>
                <a:tab pos="4572000" algn="l"/>
                <a:tab pos="5659438" algn="l"/>
              </a:tabLst>
            </a:pPr>
            <a:r>
              <a:rPr lang="en-US" sz="3200" dirty="0">
                <a:solidFill>
                  <a:srgbClr val="FF0000"/>
                </a:solidFill>
              </a:rPr>
              <a:t>When atoms get close enough, their outer electrons repel each other. At the same time, however, each atom</a:t>
            </a:r>
            <a:r>
              <a:rPr lang="ja-JP" altLang="en-US" sz="3200" dirty="0">
                <a:solidFill>
                  <a:srgbClr val="FF0000"/>
                </a:solidFill>
                <a:latin typeface="Arial"/>
              </a:rPr>
              <a:t>’</a:t>
            </a:r>
            <a:r>
              <a:rPr lang="en-US" sz="3200" dirty="0">
                <a:solidFill>
                  <a:srgbClr val="FF0000"/>
                </a:solidFill>
              </a:rPr>
              <a:t>s outer electrons are strongly attracted to the nuclei of the surrounding atoms.</a:t>
            </a:r>
          </a:p>
          <a:p>
            <a:pPr marL="231775" indent="-231775" eaLnBrk="0" hangingPunct="0">
              <a:lnSpc>
                <a:spcPct val="90000"/>
              </a:lnSpc>
              <a:spcBef>
                <a:spcPct val="0"/>
              </a:spcBef>
              <a:tabLst>
                <a:tab pos="914400" algn="l"/>
                <a:tab pos="1828800" algn="l"/>
                <a:tab pos="2743200" algn="l"/>
                <a:tab pos="3768725" algn="l"/>
                <a:tab pos="4572000" algn="l"/>
                <a:tab pos="5659438" algn="l"/>
              </a:tabLst>
            </a:pPr>
            <a:endParaRPr lang="en-US" sz="3200" dirty="0">
              <a:solidFill>
                <a:srgbClr val="FF0000"/>
              </a:solidFill>
            </a:endParaRPr>
          </a:p>
        </p:txBody>
      </p:sp>
      <p:sp>
        <p:nvSpPr>
          <p:cNvPr id="4" name="TextBox 3"/>
          <p:cNvSpPr txBox="1"/>
          <p:nvPr/>
        </p:nvSpPr>
        <p:spPr>
          <a:xfrm>
            <a:off x="136769" y="4567981"/>
            <a:ext cx="8796076" cy="2406813"/>
          </a:xfrm>
          <a:prstGeom prst="rect">
            <a:avLst/>
          </a:prstGeom>
          <a:noFill/>
        </p:spPr>
        <p:txBody>
          <a:bodyPr wrap="square" rtlCol="0">
            <a:spAutoFit/>
          </a:bodyPr>
          <a:lstStyle/>
          <a:p>
            <a:pPr marL="231775" indent="-231775" eaLnBrk="0" hangingPunct="0">
              <a:lnSpc>
                <a:spcPct val="90000"/>
              </a:lnSpc>
              <a:spcBef>
                <a:spcPct val="0"/>
              </a:spcBef>
              <a:tabLst>
                <a:tab pos="914400" algn="l"/>
                <a:tab pos="1828800" algn="l"/>
                <a:tab pos="2743200" algn="l"/>
                <a:tab pos="3768725" algn="l"/>
                <a:tab pos="4572000" algn="l"/>
                <a:tab pos="5659438" algn="l"/>
              </a:tabLst>
            </a:pPr>
            <a:r>
              <a:rPr lang="en-US" sz="3200" dirty="0" smtClean="0">
                <a:solidFill>
                  <a:srgbClr val="FF0000"/>
                </a:solidFill>
              </a:rPr>
              <a:t>   The </a:t>
            </a:r>
            <a:r>
              <a:rPr lang="en-US" sz="3200" dirty="0">
                <a:solidFill>
                  <a:srgbClr val="FF0000"/>
                </a:solidFill>
              </a:rPr>
              <a:t>degree to which these outer electrons are attracted to other atoms determines the kind of chemical bonding that occurs between the atoms</a:t>
            </a:r>
          </a:p>
          <a:p>
            <a:endParaRPr lang="en-US" sz="3200" dirty="0"/>
          </a:p>
          <a:p>
            <a:endParaRPr lang="en-US" sz="3200" dirty="0"/>
          </a:p>
        </p:txBody>
      </p:sp>
    </p:spTree>
    <p:extLst>
      <p:ext uri="{BB962C8B-B14F-4D97-AF65-F5344CB8AC3E}">
        <p14:creationId xmlns:p14="http://schemas.microsoft.com/office/powerpoint/2010/main" val="245387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1" y="314979"/>
            <a:ext cx="8232340" cy="1143000"/>
          </a:xfrm>
        </p:spPr>
        <p:txBody>
          <a:bodyPr/>
          <a:lstStyle/>
          <a:p>
            <a:r>
              <a:rPr lang="en-US" dirty="0" smtClean="0">
                <a:solidFill>
                  <a:srgbClr val="3366FF"/>
                </a:solidFill>
              </a:rPr>
              <a:t>IV. Electron-Dot Notation</a:t>
            </a:r>
            <a:endParaRPr lang="en-US" dirty="0">
              <a:solidFill>
                <a:srgbClr val="3366FF"/>
              </a:solidFill>
            </a:endParaRPr>
          </a:p>
        </p:txBody>
      </p:sp>
      <p:sp>
        <p:nvSpPr>
          <p:cNvPr id="3" name="Content Placeholder 2"/>
          <p:cNvSpPr>
            <a:spLocks noGrp="1"/>
          </p:cNvSpPr>
          <p:nvPr>
            <p:ph idx="1"/>
          </p:nvPr>
        </p:nvSpPr>
        <p:spPr/>
        <p:txBody>
          <a:bodyPr>
            <a:normAutofit/>
          </a:bodyPr>
          <a:lstStyle/>
          <a:p>
            <a:r>
              <a:rPr lang="en-US" sz="3200" dirty="0"/>
              <a:t>W</a:t>
            </a:r>
            <a:r>
              <a:rPr lang="en-US" sz="3200" dirty="0" smtClean="0"/>
              <a:t>e track valence electrons.</a:t>
            </a:r>
          </a:p>
          <a:p>
            <a:r>
              <a:rPr lang="en-US" sz="3200" dirty="0" smtClean="0">
                <a:solidFill>
                  <a:srgbClr val="FF0000"/>
                </a:solidFill>
              </a:rPr>
              <a:t>Electron-Dot Notation </a:t>
            </a:r>
            <a:r>
              <a:rPr lang="en-US" sz="3200" dirty="0" smtClean="0"/>
              <a:t>is a way in which only valence electrons of an atom of particular element are shown.  This is literally dots placed around the element’s symbol. The inner shell electrons are not shown!</a:t>
            </a:r>
            <a:endParaRPr lang="en-US" sz="3200" dirty="0"/>
          </a:p>
        </p:txBody>
      </p:sp>
    </p:spTree>
    <p:extLst>
      <p:ext uri="{BB962C8B-B14F-4D97-AF65-F5344CB8AC3E}">
        <p14:creationId xmlns:p14="http://schemas.microsoft.com/office/powerpoint/2010/main" val="19831232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Examples:</a:t>
            </a:r>
            <a:endParaRPr lang="en-US" dirty="0"/>
          </a:p>
        </p:txBody>
      </p:sp>
      <p:pic>
        <p:nvPicPr>
          <p:cNvPr id="9" name="Content Placeholder 8" descr="Screen Shot 2012-11-13 at 8.00.35 AM.png"/>
          <p:cNvPicPr>
            <a:picLocks noGrp="1" noChangeAspect="1"/>
          </p:cNvPicPr>
          <p:nvPr>
            <p:ph idx="1"/>
          </p:nvPr>
        </p:nvPicPr>
        <p:blipFill>
          <a:blip r:embed="rId2">
            <a:extLst>
              <a:ext uri="{28A0092B-C50C-407E-A947-70E740481C1C}">
                <a14:useLocalDpi xmlns:a14="http://schemas.microsoft.com/office/drawing/2010/main" val="0"/>
              </a:ext>
            </a:extLst>
          </a:blip>
          <a:srcRect t="18171" b="18171"/>
          <a:stretch>
            <a:fillRect/>
          </a:stretch>
        </p:blipFill>
        <p:spPr/>
      </p:pic>
    </p:spTree>
    <p:extLst>
      <p:ext uri="{BB962C8B-B14F-4D97-AF65-F5344CB8AC3E}">
        <p14:creationId xmlns:p14="http://schemas.microsoft.com/office/powerpoint/2010/main" val="6787352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V. Lewis Structures</a:t>
            </a:r>
            <a:endParaRPr lang="en-US" dirty="0">
              <a:solidFill>
                <a:srgbClr val="3366FF"/>
              </a:solidFill>
            </a:endParaRPr>
          </a:p>
        </p:txBody>
      </p:sp>
      <p:sp>
        <p:nvSpPr>
          <p:cNvPr id="5" name="Content Placeholder 4"/>
          <p:cNvSpPr>
            <a:spLocks noGrp="1"/>
          </p:cNvSpPr>
          <p:nvPr>
            <p:ph sz="half" idx="2"/>
          </p:nvPr>
        </p:nvSpPr>
        <p:spPr/>
        <p:txBody>
          <a:bodyPr>
            <a:normAutofit fontScale="70000" lnSpcReduction="20000"/>
            <a:scene3d>
              <a:camera prst="orthographicFront"/>
              <a:lightRig rig="soft" dir="t">
                <a:rot lat="0" lon="0" rev="10800000"/>
              </a:lightRig>
            </a:scene3d>
            <a:sp3d>
              <a:bevelT w="27940" h="12700"/>
              <a:contourClr>
                <a:srgbClr val="DDDDDD"/>
              </a:contourClr>
            </a:sp3d>
          </a:bodyPr>
          <a:lstStyle/>
          <a:p>
            <a:pPr marL="231775" indent="-231775" eaLnBrk="0" hangingPunct="0">
              <a:lnSpc>
                <a:spcPct val="90000"/>
              </a:lnSpc>
              <a:spcBef>
                <a:spcPct val="0"/>
              </a:spcBef>
              <a:buSzTx/>
              <a:defRPr/>
            </a:pPr>
            <a:r>
              <a:rPr lang="en-US" b="1" spc="150" dirty="0">
                <a:ln w="11430"/>
                <a:solidFill>
                  <a:srgbClr val="000000"/>
                </a:solidFill>
                <a:effectLst>
                  <a:outerShdw blurRad="25400" algn="tl" rotWithShape="0">
                    <a:srgbClr val="000000">
                      <a:alpha val="43000"/>
                    </a:srgbClr>
                  </a:outerShdw>
                </a:effectLst>
              </a:rPr>
              <a:t>The pair of dots between the two symbols represents the shared electron pair of the hydrogen-hydrogen covalent bond. </a:t>
            </a:r>
          </a:p>
          <a:p>
            <a:pPr marL="231775" indent="-231775" eaLnBrk="0" hangingPunct="0">
              <a:lnSpc>
                <a:spcPct val="90000"/>
              </a:lnSpc>
              <a:spcBef>
                <a:spcPct val="0"/>
              </a:spcBef>
              <a:buSzTx/>
              <a:defRPr/>
            </a:pPr>
            <a:endParaRPr lang="en-US" b="1" spc="150" dirty="0">
              <a:ln w="11430"/>
              <a:solidFill>
                <a:srgbClr val="F8F8F8"/>
              </a:solidFill>
              <a:effectLst>
                <a:outerShdw blurRad="25400" algn="tl" rotWithShape="0">
                  <a:srgbClr val="000000">
                    <a:alpha val="43000"/>
                  </a:srgbClr>
                </a:outerShdw>
              </a:effectLst>
            </a:endParaRPr>
          </a:p>
          <a:p>
            <a:pPr marL="682625" lvl="1" indent="-225425" eaLnBrk="0" hangingPunct="0">
              <a:lnSpc>
                <a:spcPct val="90000"/>
              </a:lnSpc>
              <a:spcBef>
                <a:spcPct val="0"/>
              </a:spcBef>
              <a:buSzTx/>
              <a:defRPr/>
            </a:pPr>
            <a:r>
              <a:rPr lang="en-US" sz="2400" b="1" spc="150" dirty="0">
                <a:ln w="11430"/>
                <a:solidFill>
                  <a:srgbClr val="000000"/>
                </a:solidFill>
                <a:effectLst>
                  <a:outerShdw blurRad="25400" algn="tl" rotWithShape="0">
                    <a:srgbClr val="000000">
                      <a:alpha val="43000"/>
                    </a:srgbClr>
                  </a:outerShdw>
                </a:effectLst>
              </a:rPr>
              <a:t>For a molecule of fluorine, F</a:t>
            </a:r>
            <a:r>
              <a:rPr lang="en-US" sz="2400" b="1" spc="150" baseline="-25000" dirty="0">
                <a:ln w="11430"/>
                <a:solidFill>
                  <a:srgbClr val="000000"/>
                </a:solidFill>
                <a:effectLst>
                  <a:outerShdw blurRad="25400" algn="tl" rotWithShape="0">
                    <a:srgbClr val="000000">
                      <a:alpha val="43000"/>
                    </a:srgbClr>
                  </a:outerShdw>
                </a:effectLst>
              </a:rPr>
              <a:t>2</a:t>
            </a:r>
            <a:r>
              <a:rPr lang="en-US" sz="2400" b="1" spc="150" dirty="0">
                <a:ln w="11430"/>
                <a:solidFill>
                  <a:srgbClr val="000000"/>
                </a:solidFill>
                <a:effectLst>
                  <a:outerShdw blurRad="25400" algn="tl" rotWithShape="0">
                    <a:srgbClr val="000000">
                      <a:alpha val="43000"/>
                    </a:srgbClr>
                  </a:outerShdw>
                </a:effectLst>
              </a:rPr>
              <a:t>, the electron-dot notations of two fluorine atoms are combined.</a:t>
            </a:r>
          </a:p>
          <a:p>
            <a:endParaRPr lang="en-US" b="1" spc="150" dirty="0">
              <a:ln w="11430"/>
              <a:solidFill>
                <a:srgbClr val="F8F8F8"/>
              </a:solidFill>
              <a:effectLst>
                <a:outerShdw blurRad="25400" algn="tl" rotWithShape="0">
                  <a:srgbClr val="000000">
                    <a:alpha val="43000"/>
                  </a:srgbClr>
                </a:outerShdw>
              </a:effectLst>
            </a:endParaRPr>
          </a:p>
        </p:txBody>
      </p:sp>
      <p:sp>
        <p:nvSpPr>
          <p:cNvPr id="6" name="Content Placeholder 5"/>
          <p:cNvSpPr>
            <a:spLocks noGrp="1"/>
          </p:cNvSpPr>
          <p:nvPr>
            <p:ph sz="half" idx="13"/>
          </p:nvPr>
        </p:nvSpPr>
        <p:spPr/>
        <p:txBody>
          <a:bodyPr/>
          <a:lstStyle/>
          <a:p>
            <a:r>
              <a:rPr lang="en-US" dirty="0" smtClean="0"/>
              <a:t>H:H</a:t>
            </a:r>
            <a:endParaRPr lang="en-US" dirty="0"/>
          </a:p>
        </p:txBody>
      </p:sp>
      <p:sp>
        <p:nvSpPr>
          <p:cNvPr id="7" name="Content Placeholder 6"/>
          <p:cNvSpPr>
            <a:spLocks noGrp="1"/>
          </p:cNvSpPr>
          <p:nvPr>
            <p:ph sz="half" idx="14"/>
          </p:nvPr>
        </p:nvSpPr>
        <p:spPr/>
        <p:txBody>
          <a:bodyPr/>
          <a:lstStyle/>
          <a:p>
            <a:endParaRPr lang="en-US" dirty="0"/>
          </a:p>
        </p:txBody>
      </p:sp>
      <p:sp>
        <p:nvSpPr>
          <p:cNvPr id="8" name="Rectangle 4"/>
          <p:cNvSpPr>
            <a:spLocks noGrp="1" noChangeArrowheads="1"/>
          </p:cNvSpPr>
          <p:nvPr>
            <p:ph sz="half" idx="1"/>
          </p:nvPr>
        </p:nvSpPr>
        <p:spPr bwMode="auto">
          <a:xfrm>
            <a:off x="723900" y="1586753"/>
            <a:ext cx="3776472" cy="231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marL="231775" indent="-231775" algn="l" eaLnBrk="0" hangingPunct="0">
              <a:lnSpc>
                <a:spcPct val="90000"/>
              </a:lnSpc>
              <a:spcBef>
                <a:spcPct val="0"/>
              </a:spcBef>
              <a:buSzTx/>
              <a:defRPr/>
            </a:pPr>
            <a:r>
              <a:rPr lang="en-US" sz="3200" b="0" dirty="0">
                <a:solidFill>
                  <a:schemeClr val="accent5">
                    <a:lumMod val="75000"/>
                  </a:schemeClr>
                </a:solidFill>
                <a:cs typeface="+mn-cs"/>
              </a:rPr>
              <a:t>Electron-dot notation can also be used to represent molecules. </a:t>
            </a:r>
          </a:p>
        </p:txBody>
      </p:sp>
      <p:graphicFrame>
        <p:nvGraphicFramePr>
          <p:cNvPr id="9" name="Object 8"/>
          <p:cNvGraphicFramePr>
            <a:graphicFrameLocks noChangeAspect="1"/>
          </p:cNvGraphicFramePr>
          <p:nvPr>
            <p:extLst>
              <p:ext uri="{D42A27DB-BD31-4B8C-83A1-F6EECF244321}">
                <p14:modId xmlns:p14="http://schemas.microsoft.com/office/powerpoint/2010/main" val="349299592"/>
              </p:ext>
            </p:extLst>
          </p:nvPr>
        </p:nvGraphicFramePr>
        <p:xfrm>
          <a:off x="5328785" y="4379419"/>
          <a:ext cx="1968500" cy="1295400"/>
        </p:xfrm>
        <a:graphic>
          <a:graphicData uri="http://schemas.openxmlformats.org/presentationml/2006/ole">
            <mc:AlternateContent xmlns:mc="http://schemas.openxmlformats.org/markup-compatibility/2006">
              <mc:Choice xmlns:v="urn:schemas-microsoft-com:vml" Requires="v">
                <p:oleObj spid="_x0000_s3093" r:id="rId3" imgW="1968500" imgH="1295400" progId="">
                  <p:embed/>
                </p:oleObj>
              </mc:Choice>
              <mc:Fallback>
                <p:oleObj r:id="rId3" imgW="1968500" imgH="1295400" progId="">
                  <p:embed/>
                  <p:pic>
                    <p:nvPicPr>
                      <p:cNvPr id="0" name=""/>
                      <p:cNvPicPr/>
                      <p:nvPr/>
                    </p:nvPicPr>
                    <p:blipFill>
                      <a:blip r:embed="rId4"/>
                      <a:stretch>
                        <a:fillRect/>
                      </a:stretch>
                    </p:blipFill>
                    <p:spPr>
                      <a:xfrm>
                        <a:off x="5328785" y="4379419"/>
                        <a:ext cx="1968500" cy="1295400"/>
                      </a:xfrm>
                      <a:prstGeom prst="rect">
                        <a:avLst/>
                      </a:prstGeom>
                    </p:spPr>
                  </p:pic>
                </p:oleObj>
              </mc:Fallback>
            </mc:AlternateContent>
          </a:graphicData>
        </a:graphic>
      </p:graphicFrame>
    </p:spTree>
    <p:extLst>
      <p:ext uri="{BB962C8B-B14F-4D97-AF65-F5344CB8AC3E}">
        <p14:creationId xmlns:p14="http://schemas.microsoft.com/office/powerpoint/2010/main" val="3435880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Lewis Structures</a:t>
            </a:r>
            <a:endParaRPr lang="en-US" dirty="0"/>
          </a:p>
        </p:txBody>
      </p:sp>
      <p:sp>
        <p:nvSpPr>
          <p:cNvPr id="8" name="Content Placeholder 7"/>
          <p:cNvSpPr>
            <a:spLocks noGrp="1"/>
          </p:cNvSpPr>
          <p:nvPr>
            <p:ph idx="1"/>
          </p:nvPr>
        </p:nvSpPr>
        <p:spPr/>
        <p:txBody>
          <a:bodyPr>
            <a:normAutofit/>
          </a:bodyPr>
          <a:lstStyle/>
          <a:p>
            <a:r>
              <a:rPr lang="en-US" sz="3200" dirty="0" smtClean="0"/>
              <a:t>Pair of dots between two symbols is the shared pair of a covalent bond</a:t>
            </a:r>
          </a:p>
          <a:p>
            <a:r>
              <a:rPr lang="en-US" sz="3200" dirty="0" smtClean="0"/>
              <a:t>Also the three pairs around the fluorine atoms are not shared.</a:t>
            </a:r>
          </a:p>
          <a:p>
            <a:r>
              <a:rPr lang="en-US" sz="3200" dirty="0" smtClean="0"/>
              <a:t>An </a:t>
            </a:r>
            <a:r>
              <a:rPr lang="en-US" sz="3200" dirty="0" smtClean="0">
                <a:solidFill>
                  <a:srgbClr val="FF0000"/>
                </a:solidFill>
              </a:rPr>
              <a:t>unshared pair</a:t>
            </a:r>
            <a:r>
              <a:rPr lang="en-US" sz="3200" dirty="0" smtClean="0"/>
              <a:t>, aka </a:t>
            </a:r>
            <a:r>
              <a:rPr lang="en-US" sz="3200" dirty="0" smtClean="0">
                <a:solidFill>
                  <a:srgbClr val="FF6600"/>
                </a:solidFill>
              </a:rPr>
              <a:t>lone pair</a:t>
            </a:r>
            <a:r>
              <a:rPr lang="en-US" sz="3200" dirty="0" smtClean="0"/>
              <a:t>, are the electrons that are not involved in bonding and is exclusive to one atom.</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3156897641"/>
              </p:ext>
            </p:extLst>
          </p:nvPr>
        </p:nvGraphicFramePr>
        <p:xfrm>
          <a:off x="6632061" y="2153467"/>
          <a:ext cx="1346088" cy="885813"/>
        </p:xfrm>
        <a:graphic>
          <a:graphicData uri="http://schemas.openxmlformats.org/presentationml/2006/ole">
            <mc:AlternateContent xmlns:mc="http://schemas.openxmlformats.org/markup-compatibility/2006">
              <mc:Choice xmlns:v="urn:schemas-microsoft-com:vml" Requires="v">
                <p:oleObj spid="_x0000_s4131" r:id="rId3" imgW="1968500" imgH="1295400" progId="">
                  <p:embed/>
                </p:oleObj>
              </mc:Choice>
              <mc:Fallback>
                <p:oleObj r:id="rId3" imgW="1968500" imgH="1295400" progId="">
                  <p:embed/>
                  <p:pic>
                    <p:nvPicPr>
                      <p:cNvPr id="0" name=""/>
                      <p:cNvPicPr/>
                      <p:nvPr/>
                    </p:nvPicPr>
                    <p:blipFill>
                      <a:blip r:embed="rId4"/>
                      <a:stretch>
                        <a:fillRect/>
                      </a:stretch>
                    </p:blipFill>
                    <p:spPr>
                      <a:xfrm>
                        <a:off x="6632061" y="2153467"/>
                        <a:ext cx="1346088" cy="8858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42012339"/>
              </p:ext>
            </p:extLst>
          </p:nvPr>
        </p:nvGraphicFramePr>
        <p:xfrm>
          <a:off x="5339205" y="3394864"/>
          <a:ext cx="1292856" cy="850783"/>
        </p:xfrm>
        <a:graphic>
          <a:graphicData uri="http://schemas.openxmlformats.org/presentationml/2006/ole">
            <mc:AlternateContent xmlns:mc="http://schemas.openxmlformats.org/markup-compatibility/2006">
              <mc:Choice xmlns:v="urn:schemas-microsoft-com:vml" Requires="v">
                <p:oleObj spid="_x0000_s4132" r:id="rId5" imgW="1968500" imgH="1295400" progId="">
                  <p:embed/>
                </p:oleObj>
              </mc:Choice>
              <mc:Fallback>
                <p:oleObj r:id="rId5" imgW="1968500" imgH="1295400" progId="">
                  <p:embed/>
                  <p:pic>
                    <p:nvPicPr>
                      <p:cNvPr id="0" name=""/>
                      <p:cNvPicPr/>
                      <p:nvPr/>
                    </p:nvPicPr>
                    <p:blipFill>
                      <a:blip r:embed="rId6"/>
                      <a:stretch>
                        <a:fillRect/>
                      </a:stretch>
                    </p:blipFill>
                    <p:spPr>
                      <a:xfrm>
                        <a:off x="5339205" y="3394864"/>
                        <a:ext cx="1292856" cy="850783"/>
                      </a:xfrm>
                      <a:prstGeom prst="rect">
                        <a:avLst/>
                      </a:prstGeom>
                    </p:spPr>
                  </p:pic>
                </p:oleObj>
              </mc:Fallback>
            </mc:AlternateContent>
          </a:graphicData>
        </a:graphic>
      </p:graphicFrame>
    </p:spTree>
    <p:extLst>
      <p:ext uri="{BB962C8B-B14F-4D97-AF65-F5344CB8AC3E}">
        <p14:creationId xmlns:p14="http://schemas.microsoft.com/office/powerpoint/2010/main" val="25261552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42603" y="1586753"/>
            <a:ext cx="8648091" cy="4571999"/>
          </a:xfrm>
        </p:spPr>
        <p:txBody>
          <a:bodyPr>
            <a:noAutofit/>
          </a:bodyPr>
          <a:lstStyle/>
          <a:p>
            <a:r>
              <a:rPr lang="en-US" sz="3200" dirty="0" smtClean="0"/>
              <a:t>We can also use a line between the symbols to represent a covalent bond.</a:t>
            </a:r>
          </a:p>
          <a:p>
            <a:pPr marL="0" indent="0">
              <a:buNone/>
            </a:pPr>
            <a:endParaRPr lang="en-US" sz="3200" dirty="0"/>
          </a:p>
          <a:p>
            <a:r>
              <a:rPr lang="en-US" sz="3200" dirty="0" smtClean="0"/>
              <a:t>A structural formula is the kind, number, and arrangement, and bond but not the unshared pairs of the atoms in a molecule</a:t>
            </a:r>
          </a:p>
          <a:p>
            <a:pPr marL="457200" lvl="1">
              <a:spcBef>
                <a:spcPts val="2400"/>
              </a:spcBef>
              <a:buClrTx/>
            </a:pPr>
            <a:r>
              <a:rPr lang="en-US" sz="3200" dirty="0">
                <a:solidFill>
                  <a:srgbClr val="FFCC00"/>
                </a:solidFill>
              </a:rPr>
              <a:t>example:</a:t>
            </a:r>
            <a:r>
              <a:rPr lang="en-US" sz="3200" dirty="0">
                <a:solidFill>
                  <a:schemeClr val="tx1"/>
                </a:solidFill>
              </a:rPr>
              <a:t>  </a:t>
            </a:r>
            <a:r>
              <a:rPr lang="en-US" sz="3200" dirty="0">
                <a:solidFill>
                  <a:schemeClr val="bg1"/>
                </a:solidFill>
              </a:rPr>
              <a:t>F–F		H–Cl</a:t>
            </a:r>
          </a:p>
          <a:p>
            <a:pPr marL="0" indent="0">
              <a:buNone/>
            </a:pP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834545621"/>
              </p:ext>
            </p:extLst>
          </p:nvPr>
        </p:nvGraphicFramePr>
        <p:xfrm>
          <a:off x="1953094" y="2834428"/>
          <a:ext cx="1186476" cy="375136"/>
        </p:xfrm>
        <a:graphic>
          <a:graphicData uri="http://schemas.openxmlformats.org/presentationml/2006/ole">
            <mc:AlternateContent xmlns:mc="http://schemas.openxmlformats.org/markup-compatibility/2006">
              <mc:Choice xmlns:v="urn:schemas-microsoft-com:vml" Requires="v">
                <p:oleObj spid="_x0000_s5155" r:id="rId3" imgW="1727200" imgH="546100" progId="">
                  <p:embed/>
                </p:oleObj>
              </mc:Choice>
              <mc:Fallback>
                <p:oleObj r:id="rId3" imgW="1727200" imgH="546100" progId="">
                  <p:embed/>
                  <p:pic>
                    <p:nvPicPr>
                      <p:cNvPr id="0" name=""/>
                      <p:cNvPicPr/>
                      <p:nvPr/>
                    </p:nvPicPr>
                    <p:blipFill>
                      <a:blip r:embed="rId4"/>
                      <a:stretch>
                        <a:fillRect/>
                      </a:stretch>
                    </p:blipFill>
                    <p:spPr>
                      <a:xfrm>
                        <a:off x="1953094" y="2834428"/>
                        <a:ext cx="1186476" cy="37513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71737168"/>
              </p:ext>
            </p:extLst>
          </p:nvPr>
        </p:nvGraphicFramePr>
        <p:xfrm>
          <a:off x="5529544" y="2713200"/>
          <a:ext cx="1584822" cy="805401"/>
        </p:xfrm>
        <a:graphic>
          <a:graphicData uri="http://schemas.openxmlformats.org/presentationml/2006/ole">
            <mc:AlternateContent xmlns:mc="http://schemas.openxmlformats.org/markup-compatibility/2006">
              <mc:Choice xmlns:v="urn:schemas-microsoft-com:vml" Requires="v">
                <p:oleObj spid="_x0000_s5156" r:id="rId5" imgW="2324100" imgH="1181100" progId="">
                  <p:embed/>
                </p:oleObj>
              </mc:Choice>
              <mc:Fallback>
                <p:oleObj r:id="rId5" imgW="2324100" imgH="1181100" progId="">
                  <p:embed/>
                  <p:pic>
                    <p:nvPicPr>
                      <p:cNvPr id="0" name=""/>
                      <p:cNvPicPr/>
                      <p:nvPr/>
                    </p:nvPicPr>
                    <p:blipFill>
                      <a:blip r:embed="rId6"/>
                      <a:stretch>
                        <a:fillRect/>
                      </a:stretch>
                    </p:blipFill>
                    <p:spPr>
                      <a:xfrm>
                        <a:off x="5529544" y="2713200"/>
                        <a:ext cx="1584822" cy="805401"/>
                      </a:xfrm>
                      <a:prstGeom prst="rect">
                        <a:avLst/>
                      </a:prstGeom>
                    </p:spPr>
                  </p:pic>
                </p:oleObj>
              </mc:Fallback>
            </mc:AlternateContent>
          </a:graphicData>
        </a:graphic>
      </p:graphicFrame>
    </p:spTree>
    <p:extLst>
      <p:ext uri="{BB962C8B-B14F-4D97-AF65-F5344CB8AC3E}">
        <p14:creationId xmlns:p14="http://schemas.microsoft.com/office/powerpoint/2010/main" val="27073991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0"/>
            <a:ext cx="7691719" cy="1143000"/>
          </a:xfrm>
        </p:spPr>
        <p:txBody>
          <a:bodyPr/>
          <a:lstStyle/>
          <a:p>
            <a:r>
              <a:rPr lang="en-US" dirty="0" smtClean="0"/>
              <a:t>Lewis Structures</a:t>
            </a:r>
            <a:br>
              <a:rPr lang="en-US" dirty="0" smtClean="0"/>
            </a:br>
            <a:r>
              <a:rPr lang="en-US" dirty="0" smtClean="0"/>
              <a:t>How To: </a:t>
            </a:r>
            <a:endParaRPr lang="en-US" dirty="0"/>
          </a:p>
        </p:txBody>
      </p:sp>
      <p:sp>
        <p:nvSpPr>
          <p:cNvPr id="5" name="Content Placeholder 4"/>
          <p:cNvSpPr>
            <a:spLocks noGrp="1"/>
          </p:cNvSpPr>
          <p:nvPr>
            <p:ph idx="1"/>
          </p:nvPr>
        </p:nvSpPr>
        <p:spPr>
          <a:xfrm>
            <a:off x="0" y="1348646"/>
            <a:ext cx="9143999" cy="5271247"/>
          </a:xfrm>
        </p:spPr>
        <p:txBody>
          <a:bodyPr>
            <a:noAutofit/>
          </a:bodyPr>
          <a:lstStyle/>
          <a:p>
            <a:pPr marL="514350" indent="-514350">
              <a:buFont typeface="+mj-lt"/>
              <a:buAutoNum type="arabicPeriod"/>
            </a:pPr>
            <a:r>
              <a:rPr lang="en-US" sz="2900" dirty="0" smtClean="0"/>
              <a:t>Add valence electrons for each atom of the molecule. (If you are working with an ion add one electron for each negative charge or subtract an electron for each positive charge).</a:t>
            </a:r>
          </a:p>
          <a:p>
            <a:pPr marL="514350" indent="-514350">
              <a:buFont typeface="+mj-lt"/>
              <a:buAutoNum type="arabicPeriod"/>
            </a:pPr>
            <a:r>
              <a:rPr lang="en-US" sz="2900" dirty="0" smtClean="0"/>
              <a:t>Draw a trial structure. This has single bonds connecting the atoms of the molecule. This is NOT where you add multiple bonds (double or triple).</a:t>
            </a:r>
          </a:p>
          <a:p>
            <a:pPr marL="514350" indent="-514350">
              <a:buFont typeface="+mj-lt"/>
              <a:buAutoNum type="arabicPeriod"/>
            </a:pPr>
            <a:r>
              <a:rPr lang="en-US" sz="2900" dirty="0" smtClean="0"/>
              <a:t>Subtract number of electrons in your trial structure from the number of electrons in step 1. These are the electrons needed in your trial structure but are not there.</a:t>
            </a:r>
            <a:endParaRPr lang="en-US" sz="2900" dirty="0"/>
          </a:p>
        </p:txBody>
      </p:sp>
    </p:spTree>
    <p:extLst>
      <p:ext uri="{BB962C8B-B14F-4D97-AF65-F5344CB8AC3E}">
        <p14:creationId xmlns:p14="http://schemas.microsoft.com/office/powerpoint/2010/main" val="24586454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a:t>
            </a:r>
            <a:endParaRPr lang="en-US" dirty="0"/>
          </a:p>
        </p:txBody>
      </p:sp>
      <p:sp>
        <p:nvSpPr>
          <p:cNvPr id="3" name="Content Placeholder 2"/>
          <p:cNvSpPr>
            <a:spLocks noGrp="1"/>
          </p:cNvSpPr>
          <p:nvPr>
            <p:ph idx="1"/>
          </p:nvPr>
        </p:nvSpPr>
        <p:spPr>
          <a:xfrm>
            <a:off x="0" y="1586753"/>
            <a:ext cx="8930657" cy="5271247"/>
          </a:xfrm>
        </p:spPr>
        <p:txBody>
          <a:bodyPr>
            <a:normAutofit/>
          </a:bodyPr>
          <a:lstStyle/>
          <a:p>
            <a:pPr marL="0" indent="0">
              <a:buNone/>
            </a:pPr>
            <a:r>
              <a:rPr lang="en-US" sz="3200" dirty="0" smtClean="0"/>
              <a:t>4.   	The electrons from step 3 are put in your trial 	structure. 	Goal is to give every atom (except 	H) an octet.  DO NOT put in more 	electrons than 8.</a:t>
            </a:r>
          </a:p>
          <a:p>
            <a:pPr marL="0" indent="0">
              <a:buNone/>
            </a:pPr>
            <a:r>
              <a:rPr lang="en-US" sz="3200" dirty="0" smtClean="0"/>
              <a:t>5.	This step is your LAST RESORT for 	achieving the octet rule. If you cannot give 	every atom an octet in step 4, rearrange 	electrons to form double or triple bonds.  </a:t>
            </a:r>
            <a:endParaRPr lang="en-US" sz="3200" dirty="0"/>
          </a:p>
        </p:txBody>
      </p:sp>
    </p:spTree>
    <p:extLst>
      <p:ext uri="{BB962C8B-B14F-4D97-AF65-F5344CB8AC3E}">
        <p14:creationId xmlns:p14="http://schemas.microsoft.com/office/powerpoint/2010/main" val="27825542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a:t>
            </a:r>
            <a:endParaRPr lang="en-US" dirty="0"/>
          </a:p>
        </p:txBody>
      </p:sp>
      <p:sp>
        <p:nvSpPr>
          <p:cNvPr id="3" name="Content Placeholder 2"/>
          <p:cNvSpPr>
            <a:spLocks noGrp="1"/>
          </p:cNvSpPr>
          <p:nvPr>
            <p:ph idx="1"/>
          </p:nvPr>
        </p:nvSpPr>
        <p:spPr/>
        <p:txBody>
          <a:bodyPr/>
          <a:lstStyle/>
          <a:p>
            <a:r>
              <a:rPr lang="en-US" dirty="0" smtClean="0"/>
              <a:t>Do you remember the orbitals? S holds 2 P holds 6?  Fill in by the orbitals. Draw an imaginary cross if you have to but commit to clockwise or counterclockwise.</a:t>
            </a:r>
          </a:p>
          <a:p>
            <a:r>
              <a:rPr lang="en-US" dirty="0" smtClean="0"/>
              <a:t>Remember to fill in all of the S orbital and then the positive spins then the negative spins of the P orbital.  </a:t>
            </a:r>
            <a:endParaRPr lang="en-US" dirty="0"/>
          </a:p>
        </p:txBody>
      </p:sp>
    </p:spTree>
    <p:extLst>
      <p:ext uri="{BB962C8B-B14F-4D97-AF65-F5344CB8AC3E}">
        <p14:creationId xmlns:p14="http://schemas.microsoft.com/office/powerpoint/2010/main" val="417887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NH</a:t>
            </a:r>
            <a:r>
              <a:rPr lang="en-US" baseline="-25000" dirty="0" smtClean="0"/>
              <a:t>3</a:t>
            </a:r>
            <a:r>
              <a:rPr lang="en-US" dirty="0" smtClean="0"/>
              <a:t> Ammonia</a:t>
            </a:r>
          </a:p>
          <a:p>
            <a:r>
              <a:rPr lang="en-US" dirty="0" smtClean="0"/>
              <a:t>CH</a:t>
            </a:r>
            <a:r>
              <a:rPr lang="en-US" baseline="-25000" dirty="0" smtClean="0"/>
              <a:t>3</a:t>
            </a:r>
            <a:r>
              <a:rPr lang="en-US" dirty="0" smtClean="0"/>
              <a:t>F </a:t>
            </a:r>
            <a:r>
              <a:rPr lang="en-US" dirty="0" err="1" smtClean="0"/>
              <a:t>Fluoromethane</a:t>
            </a:r>
            <a:endParaRPr lang="en-US" dirty="0" smtClean="0"/>
          </a:p>
          <a:p>
            <a:r>
              <a:rPr lang="en-US" dirty="0" smtClean="0"/>
              <a:t>Br</a:t>
            </a:r>
            <a:r>
              <a:rPr lang="en-US" baseline="-25000" dirty="0" smtClean="0"/>
              <a:t>2</a:t>
            </a:r>
            <a:r>
              <a:rPr lang="en-US" dirty="0" smtClean="0"/>
              <a:t>  Bromine</a:t>
            </a:r>
          </a:p>
          <a:p>
            <a:r>
              <a:rPr lang="en-US" dirty="0" smtClean="0"/>
              <a:t>CH</a:t>
            </a:r>
            <a:r>
              <a:rPr lang="en-US" baseline="-25000" dirty="0" smtClean="0"/>
              <a:t>2</a:t>
            </a:r>
            <a:r>
              <a:rPr lang="en-US" dirty="0" smtClean="0"/>
              <a:t>0  Formaldehyde</a:t>
            </a:r>
          </a:p>
          <a:p>
            <a:r>
              <a:rPr lang="en-US" dirty="0" smtClean="0"/>
              <a:t>C</a:t>
            </a:r>
            <a:r>
              <a:rPr lang="en-US" baseline="-25000" dirty="0" smtClean="0"/>
              <a:t>2</a:t>
            </a:r>
            <a:r>
              <a:rPr lang="en-US" dirty="0" smtClean="0"/>
              <a:t>H</a:t>
            </a:r>
            <a:r>
              <a:rPr lang="en-US" baseline="-25000" dirty="0" smtClean="0"/>
              <a:t>2</a:t>
            </a:r>
            <a:r>
              <a:rPr lang="en-US" dirty="0" smtClean="0"/>
              <a:t>  Acetylene</a:t>
            </a:r>
          </a:p>
          <a:p>
            <a:pPr marL="0" indent="0">
              <a:buNone/>
            </a:pPr>
            <a:endParaRPr lang="en-US" dirty="0" smtClean="0"/>
          </a:p>
        </p:txBody>
      </p:sp>
    </p:spTree>
    <p:extLst>
      <p:ext uri="{BB962C8B-B14F-4D97-AF65-F5344CB8AC3E}">
        <p14:creationId xmlns:p14="http://schemas.microsoft.com/office/powerpoint/2010/main" val="9775524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a:t>
            </a:r>
            <a:r>
              <a:rPr lang="en-US" baseline="-25000" dirty="0" smtClean="0"/>
              <a:t>3 </a:t>
            </a:r>
            <a:r>
              <a:rPr lang="en-US" dirty="0" smtClean="0"/>
              <a:t>Ammonia</a:t>
            </a:r>
            <a:endParaRPr lang="en-US" dirty="0"/>
          </a:p>
        </p:txBody>
      </p:sp>
      <p:pic>
        <p:nvPicPr>
          <p:cNvPr id="4" name="Content Placeholder 3" descr="Screen Shot 2012-12-06 at 7.43.5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663" r="-8269"/>
          <a:stretch/>
        </p:blipFill>
        <p:spPr>
          <a:xfrm>
            <a:off x="1445155" y="1759048"/>
            <a:ext cx="5991401" cy="4047674"/>
          </a:xfrm>
        </p:spPr>
      </p:pic>
    </p:spTree>
    <p:extLst>
      <p:ext uri="{BB962C8B-B14F-4D97-AF65-F5344CB8AC3E}">
        <p14:creationId xmlns:p14="http://schemas.microsoft.com/office/powerpoint/2010/main" val="9211198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76BE"/>
                </a:solidFill>
              </a:rPr>
              <a:t>Objectives:</a:t>
            </a:r>
            <a:endParaRPr lang="en-US" dirty="0">
              <a:solidFill>
                <a:srgbClr val="9876BE"/>
              </a:solidFill>
            </a:endParaRPr>
          </a:p>
        </p:txBody>
      </p:sp>
      <p:sp>
        <p:nvSpPr>
          <p:cNvPr id="3" name="Content Placeholder 2"/>
          <p:cNvSpPr>
            <a:spLocks noGrp="1"/>
          </p:cNvSpPr>
          <p:nvPr>
            <p:ph idx="1"/>
          </p:nvPr>
        </p:nvSpPr>
        <p:spPr/>
        <p:txBody>
          <a:bodyPr/>
          <a:lstStyle/>
          <a:p>
            <a:r>
              <a:rPr lang="en-US" dirty="0" smtClean="0"/>
              <a:t>Why do atoms form bonds?</a:t>
            </a:r>
          </a:p>
          <a:p>
            <a:r>
              <a:rPr lang="en-US" dirty="0" smtClean="0"/>
              <a:t>Ionic and covalent bonding.</a:t>
            </a:r>
          </a:p>
          <a:p>
            <a:r>
              <a:rPr lang="en-US" dirty="0" smtClean="0"/>
              <a:t>Oh yeah and what exactly is a chemical bond?</a:t>
            </a:r>
            <a:endParaRPr lang="en-US" dirty="0"/>
          </a:p>
        </p:txBody>
      </p:sp>
    </p:spTree>
    <p:extLst>
      <p:ext uri="{BB962C8B-B14F-4D97-AF65-F5344CB8AC3E}">
        <p14:creationId xmlns:p14="http://schemas.microsoft.com/office/powerpoint/2010/main" val="23134040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a:r>
            <a:r>
              <a:rPr lang="en-US" baseline="-25000" dirty="0" smtClean="0"/>
              <a:t>3</a:t>
            </a:r>
            <a:r>
              <a:rPr lang="en-US" dirty="0" smtClean="0"/>
              <a:t>F </a:t>
            </a:r>
            <a:r>
              <a:rPr lang="en-US" dirty="0" err="1" smtClean="0"/>
              <a:t>Fluoromethane</a:t>
            </a:r>
            <a:endParaRPr lang="en-US" dirty="0"/>
          </a:p>
        </p:txBody>
      </p:sp>
      <p:pic>
        <p:nvPicPr>
          <p:cNvPr id="4" name="Content Placeholder 3" descr="Screen Shot 2012-12-06 at 7.44.08 AM.png"/>
          <p:cNvPicPr>
            <a:picLocks noGrp="1" noChangeAspect="1"/>
          </p:cNvPicPr>
          <p:nvPr>
            <p:ph idx="1"/>
          </p:nvPr>
        </p:nvPicPr>
        <p:blipFill>
          <a:blip r:embed="rId2">
            <a:extLst>
              <a:ext uri="{28A0092B-C50C-407E-A947-70E740481C1C}">
                <a14:useLocalDpi xmlns:a14="http://schemas.microsoft.com/office/drawing/2010/main" val="0"/>
              </a:ext>
            </a:extLst>
          </a:blip>
          <a:srcRect l="-67785" r="-67785"/>
          <a:stretch>
            <a:fillRect/>
          </a:stretch>
        </p:blipFill>
        <p:spPr>
          <a:xfrm>
            <a:off x="725488" y="1587500"/>
            <a:ext cx="7693025" cy="4572000"/>
          </a:xfrm>
        </p:spPr>
      </p:pic>
    </p:spTree>
    <p:extLst>
      <p:ext uri="{BB962C8B-B14F-4D97-AF65-F5344CB8AC3E}">
        <p14:creationId xmlns:p14="http://schemas.microsoft.com/office/powerpoint/2010/main" val="1801905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t>
            </a:r>
            <a:r>
              <a:rPr lang="en-US" baseline="-25000" dirty="0" smtClean="0"/>
              <a:t>2</a:t>
            </a:r>
            <a:r>
              <a:rPr lang="en-US" dirty="0" smtClean="0"/>
              <a:t> Bromine</a:t>
            </a:r>
            <a:endParaRPr lang="en-US" dirty="0"/>
          </a:p>
        </p:txBody>
      </p:sp>
      <p:pic>
        <p:nvPicPr>
          <p:cNvPr id="4" name="Content Placeholder 3" descr="Screen Shot 2012-12-06 at 7.44.23 AM.png"/>
          <p:cNvPicPr>
            <a:picLocks noGrp="1" noChangeAspect="1"/>
          </p:cNvPicPr>
          <p:nvPr>
            <p:ph idx="1"/>
          </p:nvPr>
        </p:nvPicPr>
        <p:blipFill>
          <a:blip r:embed="rId2">
            <a:extLst>
              <a:ext uri="{28A0092B-C50C-407E-A947-70E740481C1C}">
                <a14:useLocalDpi xmlns:a14="http://schemas.microsoft.com/office/drawing/2010/main" val="0"/>
              </a:ext>
            </a:extLst>
          </a:blip>
          <a:srcRect l="-1765" r="-1765"/>
          <a:stretch>
            <a:fillRect/>
          </a:stretch>
        </p:blipFill>
        <p:spPr/>
      </p:pic>
    </p:spTree>
    <p:extLst>
      <p:ext uri="{BB962C8B-B14F-4D97-AF65-F5344CB8AC3E}">
        <p14:creationId xmlns:p14="http://schemas.microsoft.com/office/powerpoint/2010/main" val="1435871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a:r>
            <a:r>
              <a:rPr lang="en-US" baseline="-25000" dirty="0" smtClean="0"/>
              <a:t>2</a:t>
            </a:r>
            <a:r>
              <a:rPr lang="en-US" dirty="0"/>
              <a:t>O</a:t>
            </a:r>
            <a:r>
              <a:rPr lang="en-US" dirty="0" smtClean="0"/>
              <a:t> Formaldehyde</a:t>
            </a:r>
            <a:endParaRPr lang="en-US" dirty="0"/>
          </a:p>
        </p:txBody>
      </p:sp>
      <p:pic>
        <p:nvPicPr>
          <p:cNvPr id="4" name="Content Placeholder 3" descr="Screen Shot 2012-12-06 at 7.46.29 AM.png"/>
          <p:cNvPicPr>
            <a:picLocks noGrp="1" noChangeAspect="1"/>
          </p:cNvPicPr>
          <p:nvPr>
            <p:ph idx="1"/>
          </p:nvPr>
        </p:nvPicPr>
        <p:blipFill>
          <a:blip r:embed="rId2">
            <a:extLst>
              <a:ext uri="{28A0092B-C50C-407E-A947-70E740481C1C}">
                <a14:useLocalDpi xmlns:a14="http://schemas.microsoft.com/office/drawing/2010/main" val="0"/>
              </a:ext>
            </a:extLst>
          </a:blip>
          <a:srcRect l="-61505" r="-61505"/>
          <a:stretch>
            <a:fillRect/>
          </a:stretch>
        </p:blipFill>
        <p:spPr/>
      </p:pic>
    </p:spTree>
    <p:extLst>
      <p:ext uri="{BB962C8B-B14F-4D97-AF65-F5344CB8AC3E}">
        <p14:creationId xmlns:p14="http://schemas.microsoft.com/office/powerpoint/2010/main" val="3260324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25000" dirty="0" smtClean="0"/>
              <a:t>2</a:t>
            </a:r>
            <a:r>
              <a:rPr lang="en-US" dirty="0" smtClean="0"/>
              <a:t>H</a:t>
            </a:r>
            <a:r>
              <a:rPr lang="en-US" baseline="-25000" dirty="0" smtClean="0"/>
              <a:t>2</a:t>
            </a:r>
            <a:r>
              <a:rPr lang="en-US" dirty="0" smtClean="0"/>
              <a:t>  Acetylene</a:t>
            </a:r>
            <a:endParaRPr lang="en-US" dirty="0"/>
          </a:p>
        </p:txBody>
      </p:sp>
      <p:pic>
        <p:nvPicPr>
          <p:cNvPr id="4" name="Content Placeholder 3" descr="Screen Shot 2012-12-06 at 7.46.38 AM.png"/>
          <p:cNvPicPr>
            <a:picLocks noGrp="1" noChangeAspect="1"/>
          </p:cNvPicPr>
          <p:nvPr>
            <p:ph idx="1"/>
          </p:nvPr>
        </p:nvPicPr>
        <p:blipFill>
          <a:blip r:embed="rId2">
            <a:extLst>
              <a:ext uri="{28A0092B-C50C-407E-A947-70E740481C1C}">
                <a14:useLocalDpi xmlns:a14="http://schemas.microsoft.com/office/drawing/2010/main" val="0"/>
              </a:ext>
            </a:extLst>
          </a:blip>
          <a:srcRect t="-10384" b="-10384"/>
          <a:stretch>
            <a:fillRect/>
          </a:stretch>
        </p:blipFill>
        <p:spPr/>
      </p:pic>
    </p:spTree>
    <p:extLst>
      <p:ext uri="{BB962C8B-B14F-4D97-AF65-F5344CB8AC3E}">
        <p14:creationId xmlns:p14="http://schemas.microsoft.com/office/powerpoint/2010/main" val="155956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76BE"/>
                </a:solidFill>
              </a:rPr>
              <a:t>Outline:</a:t>
            </a:r>
            <a:endParaRPr lang="en-US" dirty="0">
              <a:solidFill>
                <a:srgbClr val="9876BE"/>
              </a:solidFill>
            </a:endParaRPr>
          </a:p>
        </p:txBody>
      </p:sp>
      <p:sp>
        <p:nvSpPr>
          <p:cNvPr id="3" name="Content Placeholder 2"/>
          <p:cNvSpPr>
            <a:spLocks noGrp="1"/>
          </p:cNvSpPr>
          <p:nvPr>
            <p:ph idx="1"/>
          </p:nvPr>
        </p:nvSpPr>
        <p:spPr/>
        <p:txBody>
          <a:bodyPr/>
          <a:lstStyle/>
          <a:p>
            <a:r>
              <a:rPr lang="en-US" dirty="0" smtClean="0"/>
              <a:t>I.      Chemical Bond definition</a:t>
            </a:r>
            <a:endParaRPr lang="en-US" dirty="0"/>
          </a:p>
          <a:p>
            <a:r>
              <a:rPr lang="en-US" dirty="0" smtClean="0"/>
              <a:t>II.     Ionic Bond</a:t>
            </a:r>
          </a:p>
          <a:p>
            <a:r>
              <a:rPr lang="en-US" dirty="0" smtClean="0"/>
              <a:t>III.   Covalent Bond</a:t>
            </a:r>
          </a:p>
          <a:p>
            <a:pPr lvl="2"/>
            <a:r>
              <a:rPr lang="en-US" dirty="0" smtClean="0"/>
              <a:t>A.  Polar </a:t>
            </a:r>
          </a:p>
          <a:p>
            <a:pPr lvl="2"/>
            <a:r>
              <a:rPr lang="en-US" dirty="0" smtClean="0"/>
              <a:t>B.   Nonpolar</a:t>
            </a:r>
            <a:endParaRPr lang="en-US" dirty="0"/>
          </a:p>
          <a:p>
            <a:r>
              <a:rPr lang="en-US" dirty="0" smtClean="0"/>
              <a:t>IV.    Electronegativity Difference to Classify Bonding</a:t>
            </a:r>
          </a:p>
          <a:p>
            <a:r>
              <a:rPr lang="en-US" dirty="0" smtClean="0"/>
              <a:t>V.	   Octet rule </a:t>
            </a:r>
          </a:p>
          <a:p>
            <a:endParaRPr lang="en-US" dirty="0"/>
          </a:p>
        </p:txBody>
      </p:sp>
    </p:spTree>
    <p:extLst>
      <p:ext uri="{BB962C8B-B14F-4D97-AF65-F5344CB8AC3E}">
        <p14:creationId xmlns:p14="http://schemas.microsoft.com/office/powerpoint/2010/main" val="39766399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76BE"/>
                </a:solidFill>
              </a:rPr>
              <a:t>I.  Chemical Bond</a:t>
            </a:r>
            <a:endParaRPr lang="en-US" dirty="0">
              <a:solidFill>
                <a:srgbClr val="9876BE"/>
              </a:solidFill>
            </a:endParaRPr>
          </a:p>
        </p:txBody>
      </p:sp>
      <p:sp>
        <p:nvSpPr>
          <p:cNvPr id="3" name="Content Placeholder 2"/>
          <p:cNvSpPr>
            <a:spLocks noGrp="1"/>
          </p:cNvSpPr>
          <p:nvPr>
            <p:ph idx="1"/>
          </p:nvPr>
        </p:nvSpPr>
        <p:spPr>
          <a:xfrm>
            <a:off x="726141" y="1586754"/>
            <a:ext cx="7691719" cy="2323210"/>
          </a:xfrm>
        </p:spPr>
        <p:txBody>
          <a:bodyPr>
            <a:normAutofit/>
          </a:bodyPr>
          <a:lstStyle/>
          <a:p>
            <a:r>
              <a:rPr lang="en-US" sz="3200" i="1" u="sng" dirty="0" smtClean="0">
                <a:solidFill>
                  <a:srgbClr val="FF0000"/>
                </a:solidFill>
              </a:rPr>
              <a:t>Chemical bond </a:t>
            </a:r>
            <a:r>
              <a:rPr lang="en-US" sz="3200" dirty="0" smtClean="0"/>
              <a:t>is a mutual electrical attraction between the nuclei and valence electrons of different atoms that binds the atoms together.</a:t>
            </a:r>
            <a:endParaRPr lang="en-US" sz="3200" dirty="0"/>
          </a:p>
        </p:txBody>
      </p:sp>
      <p:sp>
        <p:nvSpPr>
          <p:cNvPr id="4" name="TextBox 3"/>
          <p:cNvSpPr txBox="1"/>
          <p:nvPr/>
        </p:nvSpPr>
        <p:spPr>
          <a:xfrm>
            <a:off x="440472" y="3640583"/>
            <a:ext cx="8259630" cy="3046988"/>
          </a:xfrm>
          <a:prstGeom prst="rect">
            <a:avLst/>
          </a:prstGeom>
          <a:noFill/>
        </p:spPr>
        <p:txBody>
          <a:bodyPr wrap="square" rtlCol="0">
            <a:spAutoFit/>
          </a:bodyPr>
          <a:lstStyle/>
          <a:p>
            <a:r>
              <a:rPr lang="en-US" sz="3200" dirty="0" smtClean="0"/>
              <a:t>Most atoms are relatively high in potential energy and nature likes potential energy </a:t>
            </a:r>
          </a:p>
          <a:p>
            <a:r>
              <a:rPr lang="en-US" sz="3200" dirty="0"/>
              <a:t>t</a:t>
            </a:r>
            <a:r>
              <a:rPr lang="en-US" sz="3200" dirty="0" smtClean="0"/>
              <a:t>o be minimal.  So most atoms are less stable alone and by bonding atoms </a:t>
            </a:r>
          </a:p>
          <a:p>
            <a:r>
              <a:rPr lang="en-US" sz="3200" dirty="0"/>
              <a:t>d</a:t>
            </a:r>
            <a:r>
              <a:rPr lang="en-US" sz="3200" dirty="0" smtClean="0"/>
              <a:t>ecrease in potential energy. Thus, creating a more stable arrangement of matter.</a:t>
            </a:r>
            <a:endParaRPr lang="en-US" sz="3200" dirty="0"/>
          </a:p>
        </p:txBody>
      </p:sp>
    </p:spTree>
    <p:extLst>
      <p:ext uri="{BB962C8B-B14F-4D97-AF65-F5344CB8AC3E}">
        <p14:creationId xmlns:p14="http://schemas.microsoft.com/office/powerpoint/2010/main" val="3284353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76BE"/>
                </a:solidFill>
              </a:rPr>
              <a:t>II.  Ionic Bond</a:t>
            </a:r>
            <a:endParaRPr lang="en-US" dirty="0">
              <a:solidFill>
                <a:srgbClr val="9876BE"/>
              </a:solidFill>
            </a:endParaRPr>
          </a:p>
        </p:txBody>
      </p:sp>
      <p:sp>
        <p:nvSpPr>
          <p:cNvPr id="4" name="Content Placeholder 3"/>
          <p:cNvSpPr>
            <a:spLocks noGrp="1"/>
          </p:cNvSpPr>
          <p:nvPr>
            <p:ph sz="half" idx="1"/>
          </p:nvPr>
        </p:nvSpPr>
        <p:spPr/>
        <p:txBody>
          <a:bodyPr>
            <a:normAutofit/>
          </a:bodyPr>
          <a:lstStyle/>
          <a:p>
            <a:r>
              <a:rPr lang="en-US" sz="3200" b="1" i="1" dirty="0" smtClean="0">
                <a:solidFill>
                  <a:srgbClr val="FF0000"/>
                </a:solidFill>
              </a:rPr>
              <a:t>Ionic Bonds- </a:t>
            </a:r>
            <a:r>
              <a:rPr lang="en-US" sz="3200" dirty="0" smtClean="0"/>
              <a:t>A bond of electrical attraction between cations and anions.</a:t>
            </a:r>
          </a:p>
        </p:txBody>
      </p:sp>
      <p:sp>
        <p:nvSpPr>
          <p:cNvPr id="5" name="Content Placeholder 4"/>
          <p:cNvSpPr>
            <a:spLocks noGrp="1"/>
          </p:cNvSpPr>
          <p:nvPr>
            <p:ph sz="half" idx="2"/>
          </p:nvPr>
        </p:nvSpPr>
        <p:spPr/>
        <p:txBody>
          <a:bodyPr>
            <a:normAutofit/>
          </a:bodyPr>
          <a:lstStyle/>
          <a:p>
            <a:r>
              <a:rPr lang="en-US" sz="3200" dirty="0" smtClean="0"/>
              <a:t>In an ionic bond atoms completely give up electrons to other atoms.</a:t>
            </a:r>
            <a:endParaRPr lang="en-US" sz="3200" dirty="0">
              <a:hlinkClick r:id="rId2"/>
            </a:endParaRPr>
          </a:p>
          <a:p>
            <a:endParaRPr lang="en-US" sz="3200" dirty="0"/>
          </a:p>
        </p:txBody>
      </p:sp>
      <p:pic>
        <p:nvPicPr>
          <p:cNvPr id="7" name="Content Placeholder 6" descr="ionic_bonding.gif"/>
          <p:cNvPicPr>
            <a:picLocks noGrp="1" noChangeAspect="1"/>
          </p:cNvPicPr>
          <p:nvPr>
            <p:ph sz="half" idx="14"/>
          </p:nvPr>
        </p:nvPicPr>
        <p:blipFill rotWithShape="1">
          <a:blip r:embed="rId3">
            <a:extLst>
              <a:ext uri="{28A0092B-C50C-407E-A947-70E740481C1C}">
                <a14:useLocalDpi xmlns:a14="http://schemas.microsoft.com/office/drawing/2010/main" val="0"/>
              </a:ext>
            </a:extLst>
          </a:blip>
          <a:srcRect l="419" r="-452"/>
          <a:stretch/>
        </p:blipFill>
        <p:spPr>
          <a:xfrm>
            <a:off x="1644527" y="4048560"/>
            <a:ext cx="6773333" cy="2690906"/>
          </a:xfrm>
        </p:spPr>
      </p:pic>
    </p:spTree>
    <p:extLst>
      <p:ext uri="{BB962C8B-B14F-4D97-AF65-F5344CB8AC3E}">
        <p14:creationId xmlns:p14="http://schemas.microsoft.com/office/powerpoint/2010/main" val="19777736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76BE"/>
                </a:solidFill>
              </a:rPr>
              <a:t>III. Covalent Bond</a:t>
            </a:r>
            <a:endParaRPr lang="en-US" dirty="0">
              <a:solidFill>
                <a:srgbClr val="9876BE"/>
              </a:solidFill>
            </a:endParaRPr>
          </a:p>
        </p:txBody>
      </p:sp>
      <p:sp>
        <p:nvSpPr>
          <p:cNvPr id="4" name="Content Placeholder 3"/>
          <p:cNvSpPr>
            <a:spLocks noGrp="1"/>
          </p:cNvSpPr>
          <p:nvPr>
            <p:ph sz="half" idx="1"/>
          </p:nvPr>
        </p:nvSpPr>
        <p:spPr/>
        <p:txBody>
          <a:bodyPr>
            <a:noAutofit/>
          </a:bodyPr>
          <a:lstStyle/>
          <a:p>
            <a:r>
              <a:rPr lang="en-US" sz="3200" i="1" dirty="0" smtClean="0">
                <a:solidFill>
                  <a:srgbClr val="FF0000"/>
                </a:solidFill>
              </a:rPr>
              <a:t>Covalent bond- </a:t>
            </a:r>
            <a:r>
              <a:rPr lang="en-US" sz="3200" dirty="0" smtClean="0"/>
              <a:t>a sharing of electron pair between two atoms.</a:t>
            </a:r>
          </a:p>
          <a:p>
            <a:r>
              <a:rPr lang="en-US" sz="3200" dirty="0" smtClean="0"/>
              <a:t>In a purely covalent bond, shared electrons are “owned” equally by the bonded atoms.</a:t>
            </a:r>
            <a:endParaRPr lang="en-US" sz="3200" dirty="0"/>
          </a:p>
        </p:txBody>
      </p:sp>
      <p:pic>
        <p:nvPicPr>
          <p:cNvPr id="6" name="Content Placeholder 5" descr="covalent_bonding.gif"/>
          <p:cNvPicPr>
            <a:picLocks noGrp="1" noChangeAspect="1"/>
          </p:cNvPicPr>
          <p:nvPr>
            <p:ph sz="half" idx="13"/>
          </p:nvPr>
        </p:nvPicPr>
        <p:blipFill>
          <a:blip r:embed="rId2">
            <a:extLst>
              <a:ext uri="{28A0092B-C50C-407E-A947-70E740481C1C}">
                <a14:useLocalDpi xmlns:a14="http://schemas.microsoft.com/office/drawing/2010/main" val="0"/>
              </a:ext>
            </a:extLst>
          </a:blip>
          <a:srcRect l="-68701" r="-68701"/>
          <a:stretch>
            <a:fillRect/>
          </a:stretch>
        </p:blipFill>
        <p:spPr>
          <a:xfrm>
            <a:off x="1722966" y="4270375"/>
            <a:ext cx="7707313" cy="2230438"/>
          </a:xfrm>
        </p:spPr>
      </p:pic>
    </p:spTree>
    <p:extLst>
      <p:ext uri="{BB962C8B-B14F-4D97-AF65-F5344CB8AC3E}">
        <p14:creationId xmlns:p14="http://schemas.microsoft.com/office/powerpoint/2010/main" val="20280018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14979"/>
            <a:ext cx="8822266" cy="1143000"/>
          </a:xfrm>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III. A. Polar Covalent Bond</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sz="half" idx="1"/>
          </p:nvPr>
        </p:nvSpPr>
        <p:spPr/>
        <p:txBody>
          <a:bodyPr/>
          <a:lstStyle/>
          <a:p>
            <a:r>
              <a:rPr lang="en-US" b="1" i="1" u="sng" dirty="0" smtClean="0">
                <a:solidFill>
                  <a:srgbClr val="FF0000"/>
                </a:solidFill>
              </a:rPr>
              <a:t>Polar covalent bond- </a:t>
            </a:r>
            <a:r>
              <a:rPr lang="en-US" dirty="0" smtClean="0"/>
              <a:t>a bond where the bonded atoms have an unequal attraction for the shared electrons.</a:t>
            </a:r>
            <a:endParaRPr lang="en-US" dirty="0"/>
          </a:p>
        </p:txBody>
      </p:sp>
      <p:sp>
        <p:nvSpPr>
          <p:cNvPr id="4" name="Content Placeholder 3"/>
          <p:cNvSpPr>
            <a:spLocks noGrp="1"/>
          </p:cNvSpPr>
          <p:nvPr>
            <p:ph sz="half" idx="13"/>
          </p:nvPr>
        </p:nvSpPr>
        <p:spPr>
          <a:xfrm>
            <a:off x="152401" y="2603500"/>
            <a:ext cx="8822266" cy="3541806"/>
          </a:xfrm>
        </p:spPr>
        <p:txBody>
          <a:bodyPr>
            <a:noAutofit/>
          </a:bodyPr>
          <a:lstStyle/>
          <a:p>
            <a:r>
              <a:rPr lang="en-US" sz="3200" dirty="0" smtClean="0"/>
              <a:t>An example would be Chlorine and hydrogen bonds. Can you think of another example?</a:t>
            </a:r>
          </a:p>
          <a:p>
            <a:r>
              <a:rPr lang="en-US" sz="3200" dirty="0" smtClean="0"/>
              <a:t>In these types of bonds the electrons are closer to the more-electronegative chlorine atom than the hydrogen atom. So the chlorine end of the bond has a partial negative charge (δ-) and the hydrogen end has an equal partial positive charge(δ+).</a:t>
            </a:r>
            <a:endParaRPr lang="en-US" sz="3200" dirty="0"/>
          </a:p>
        </p:txBody>
      </p:sp>
    </p:spTree>
    <p:extLst>
      <p:ext uri="{BB962C8B-B14F-4D97-AF65-F5344CB8AC3E}">
        <p14:creationId xmlns:p14="http://schemas.microsoft.com/office/powerpoint/2010/main" val="33438744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513"/>
            <a:ext cx="9143999" cy="1143000"/>
          </a:xfrm>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III. </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B.Nonpolar-covalent bond</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sz="half" idx="1"/>
          </p:nvPr>
        </p:nvSpPr>
        <p:spPr>
          <a:xfrm>
            <a:off x="152400" y="1586753"/>
            <a:ext cx="8737600" cy="2231136"/>
          </a:xfrm>
        </p:spPr>
        <p:txBody>
          <a:bodyPr>
            <a:noAutofit/>
          </a:bodyPr>
          <a:lstStyle/>
          <a:p>
            <a:r>
              <a:rPr lang="en-US" sz="3200" dirty="0" smtClean="0">
                <a:solidFill>
                  <a:srgbClr val="FF0000"/>
                </a:solidFill>
              </a:rPr>
              <a:t>Nonpolar-covalent bond- </a:t>
            </a:r>
            <a:r>
              <a:rPr lang="en-US" sz="3200" dirty="0" smtClean="0"/>
              <a:t>the condition in which the bonding electrons are shared equally by the bonded atoms, resulting in a balanced distribution of electrical charge</a:t>
            </a:r>
            <a:endParaRPr lang="en-US" sz="3200" dirty="0"/>
          </a:p>
        </p:txBody>
      </p:sp>
      <p:sp>
        <p:nvSpPr>
          <p:cNvPr id="4" name="Content Placeholder 3"/>
          <p:cNvSpPr>
            <a:spLocks noGrp="1"/>
          </p:cNvSpPr>
          <p:nvPr>
            <p:ph sz="half" idx="13"/>
          </p:nvPr>
        </p:nvSpPr>
        <p:spPr>
          <a:xfrm>
            <a:off x="152400" y="3914170"/>
            <a:ext cx="8737600" cy="2231136"/>
          </a:xfrm>
        </p:spPr>
        <p:txBody>
          <a:bodyPr>
            <a:noAutofit/>
          </a:bodyPr>
          <a:lstStyle/>
          <a:p>
            <a:r>
              <a:rPr lang="en-US" sz="3000" dirty="0" smtClean="0"/>
              <a:t>An example of nonpolar covalent bonds would be Hydrogen bonds. These bonds can be found where?</a:t>
            </a:r>
          </a:p>
          <a:p>
            <a:r>
              <a:rPr lang="en-US" sz="3000" dirty="0" smtClean="0"/>
              <a:t>Electronegativity differences of roughly 0-0.3 are an example of nonpolar covalent bond.</a:t>
            </a:r>
            <a:endParaRPr lang="en-US" sz="3000" dirty="0"/>
          </a:p>
        </p:txBody>
      </p:sp>
    </p:spTree>
    <p:extLst>
      <p:ext uri="{BB962C8B-B14F-4D97-AF65-F5344CB8AC3E}">
        <p14:creationId xmlns:p14="http://schemas.microsoft.com/office/powerpoint/2010/main" val="38032158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555</TotalTime>
  <Words>1361</Words>
  <Application>Microsoft Macintosh PowerPoint</Application>
  <PresentationFormat>On-screen Show (4:3)</PresentationFormat>
  <Paragraphs>117</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33</vt:i4>
      </vt:variant>
    </vt:vector>
  </HeadingPairs>
  <TitlesOfParts>
    <vt:vector size="34" baseType="lpstr">
      <vt:lpstr>Venture</vt:lpstr>
      <vt:lpstr>Chemical Bonding</vt:lpstr>
      <vt:lpstr>PowerPoint Presentation</vt:lpstr>
      <vt:lpstr>Objectives:</vt:lpstr>
      <vt:lpstr>Outline:</vt:lpstr>
      <vt:lpstr>I.  Chemical Bond</vt:lpstr>
      <vt:lpstr>II.  Ionic Bond</vt:lpstr>
      <vt:lpstr>III. Covalent Bond</vt:lpstr>
      <vt:lpstr>III. A. Polar Covalent Bond</vt:lpstr>
      <vt:lpstr>III.  B.Nonpolar-covalent bond</vt:lpstr>
      <vt:lpstr>PowerPoint Presentation</vt:lpstr>
      <vt:lpstr>IV. Electronegativity Difference to Classify Bonding   </vt:lpstr>
      <vt:lpstr>V. Octet Rule:</vt:lpstr>
      <vt:lpstr>Octet Cont.</vt:lpstr>
      <vt:lpstr>Bonding Part 2 Outline:</vt:lpstr>
      <vt:lpstr>I.  Molecular Compounds</vt:lpstr>
      <vt:lpstr>Monatomic, Diatomic and Polyatomic Molecules</vt:lpstr>
      <vt:lpstr>II. Formation of a Covalent Bond:</vt:lpstr>
      <vt:lpstr>III. Characteristics of Covalent Bonds cont.</vt:lpstr>
      <vt:lpstr>Two atoms forming covalent bonds:</vt:lpstr>
      <vt:lpstr>IV. Electron-Dot Notation</vt:lpstr>
      <vt:lpstr>Examples:</vt:lpstr>
      <vt:lpstr>V. Lewis Structures</vt:lpstr>
      <vt:lpstr>Lewis Structures</vt:lpstr>
      <vt:lpstr>PowerPoint Presentation</vt:lpstr>
      <vt:lpstr>Lewis Structures How To: </vt:lpstr>
      <vt:lpstr>And finally:</vt:lpstr>
      <vt:lpstr>Hints:</vt:lpstr>
      <vt:lpstr>Practice:</vt:lpstr>
      <vt:lpstr>NH3 Ammonia</vt:lpstr>
      <vt:lpstr>CH3F Fluoromethane</vt:lpstr>
      <vt:lpstr>Br2 Bromine</vt:lpstr>
      <vt:lpstr>CH2O Formaldehyde</vt:lpstr>
      <vt:lpstr>C2H2  Acetylene</vt:lpstr>
    </vt:vector>
  </TitlesOfParts>
  <Company>Joplin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dc:title>
  <dc:creator>LAHEATHER FISHER</dc:creator>
  <cp:lastModifiedBy>LAHEATHER FISHER</cp:lastModifiedBy>
  <cp:revision>25</cp:revision>
  <dcterms:created xsi:type="dcterms:W3CDTF">2012-11-12T04:22:45Z</dcterms:created>
  <dcterms:modified xsi:type="dcterms:W3CDTF">2013-11-11T17:35:45Z</dcterms:modified>
</cp:coreProperties>
</file>