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1" r:id="rId3"/>
    <p:sldId id="261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7" r:id="rId20"/>
    <p:sldId id="278" r:id="rId21"/>
    <p:sldId id="275" r:id="rId22"/>
    <p:sldId id="276" r:id="rId23"/>
    <p:sldId id="272" r:id="rId24"/>
    <p:sldId id="273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E61BB344-42DA-E842-976F-085F536511CD}" type="datetimeFigureOut">
              <a:rPr lang="en-US" smtClean="0"/>
              <a:t>10/29/13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1EFAD82-AE15-2849-87CB-1461CCF458C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Periodic Law</a:t>
            </a:r>
          </a:p>
          <a:p>
            <a:endParaRPr lang="en-US" dirty="0"/>
          </a:p>
          <a:p>
            <a:r>
              <a:rPr lang="en-US" dirty="0" smtClean="0"/>
              <a:t>Shout out to Holt, Rinehart and Winston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33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2: alkaline-earth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828800"/>
            <a:ext cx="8108951" cy="47540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Less reactive than group 1. </a:t>
            </a:r>
          </a:p>
          <a:p>
            <a:r>
              <a:rPr lang="en-US" sz="3200" dirty="0" smtClean="0"/>
              <a:t>Too reactive to be found in pure form.</a:t>
            </a:r>
          </a:p>
          <a:p>
            <a:pPr lvl="1"/>
            <a:r>
              <a:rPr lang="en-US" sz="3200" dirty="0" smtClean="0"/>
              <a:t>Beryllium</a:t>
            </a:r>
          </a:p>
          <a:p>
            <a:pPr lvl="1"/>
            <a:r>
              <a:rPr lang="en-US" sz="3200" dirty="0" smtClean="0"/>
              <a:t>Magnesium</a:t>
            </a:r>
          </a:p>
          <a:p>
            <a:pPr lvl="1"/>
            <a:r>
              <a:rPr lang="en-US" sz="3200" dirty="0" smtClean="0"/>
              <a:t>Calcium</a:t>
            </a:r>
          </a:p>
          <a:p>
            <a:pPr lvl="1"/>
            <a:r>
              <a:rPr lang="en-US" sz="3200" dirty="0" smtClean="0"/>
              <a:t>Strontium</a:t>
            </a:r>
          </a:p>
          <a:p>
            <a:pPr lvl="1"/>
            <a:r>
              <a:rPr lang="en-US" sz="3200" dirty="0" smtClean="0"/>
              <a:t>Barium</a:t>
            </a:r>
          </a:p>
          <a:p>
            <a:pPr lvl="1"/>
            <a:r>
              <a:rPr lang="en-US" sz="3200" dirty="0" smtClean="0"/>
              <a:t>Radium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43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*Special elements*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Hydrogen</a:t>
            </a:r>
          </a:p>
          <a:p>
            <a:pPr lvl="1"/>
            <a:r>
              <a:rPr lang="en-US" sz="3600" dirty="0" smtClean="0"/>
              <a:t>Doesn’t share the properties of group 1. 1s</a:t>
            </a:r>
            <a:r>
              <a:rPr lang="en-US" sz="3600" baseline="30000" dirty="0" smtClean="0"/>
              <a:t>1 </a:t>
            </a:r>
            <a:r>
              <a:rPr lang="en-US" sz="3600" dirty="0" smtClean="0"/>
              <a:t>configuration.</a:t>
            </a:r>
            <a:endParaRPr lang="en-US" sz="3600" baseline="30000" dirty="0" smtClean="0"/>
          </a:p>
          <a:p>
            <a:r>
              <a:rPr lang="en-US" sz="3600" dirty="0" smtClean="0"/>
              <a:t>Helium</a:t>
            </a:r>
          </a:p>
          <a:p>
            <a:pPr lvl="1"/>
            <a:r>
              <a:rPr lang="en-US" sz="3600" dirty="0" smtClean="0"/>
              <a:t>Highest energy level is filled. Helium has a special chemical stability. 1s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configuration.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744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17: Halogens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Most reactive nonmetals.</a:t>
            </a:r>
          </a:p>
          <a:p>
            <a:r>
              <a:rPr lang="en-US" sz="3200" dirty="0" smtClean="0"/>
              <a:t>React vigorously with most metals. SALTS.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3867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Lanthanides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row of f block.</a:t>
            </a:r>
          </a:p>
          <a:p>
            <a:r>
              <a:rPr lang="en-US" sz="3200" dirty="0" smtClean="0"/>
              <a:t>Shiny metals reactivity to the alkaline metals (group 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181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row of the f block.</a:t>
            </a:r>
          </a:p>
          <a:p>
            <a:r>
              <a:rPr lang="en-US" sz="3200" dirty="0" smtClean="0"/>
              <a:t>All RADIOACTIVE!!!!!!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79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Trends of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Define trend</a:t>
            </a:r>
          </a:p>
          <a:p>
            <a:pPr lvl="1"/>
            <a:r>
              <a:rPr lang="en-US" dirty="0" smtClean="0"/>
              <a:t>Describe trends; fashion, behavior, color, design, and foods.</a:t>
            </a:r>
          </a:p>
          <a:p>
            <a:pPr lvl="1"/>
            <a:r>
              <a:rPr lang="en-US" dirty="0" smtClean="0"/>
              <a:t>Define, compare</a:t>
            </a:r>
          </a:p>
          <a:p>
            <a:pPr lvl="2"/>
            <a:r>
              <a:rPr lang="en-US" dirty="0" smtClean="0"/>
              <a:t>Periodic trends of atomic radii, ionization energy, electronegativity. Why is there variations. </a:t>
            </a:r>
          </a:p>
          <a:p>
            <a:pPr lvl="1"/>
            <a:r>
              <a:rPr lang="en-US" dirty="0" smtClean="0"/>
              <a:t>Define</a:t>
            </a:r>
          </a:p>
          <a:p>
            <a:pPr lvl="2"/>
            <a:r>
              <a:rPr lang="en-US" dirty="0" smtClean="0"/>
              <a:t>Valence electrons and presence of them in each group.</a:t>
            </a:r>
          </a:p>
        </p:txBody>
      </p:sp>
    </p:spTree>
    <p:extLst>
      <p:ext uri="{BB962C8B-B14F-4D97-AF65-F5344CB8AC3E}">
        <p14:creationId xmlns:p14="http://schemas.microsoft.com/office/powerpoint/2010/main" val="353413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Radii of an atom can vary under various conditions so the boundaries of atoms are “fuzzy”</a:t>
            </a:r>
          </a:p>
          <a:p>
            <a:r>
              <a:rPr lang="en-US" sz="3600" dirty="0" smtClean="0"/>
              <a:t>So measurement is under specific conditions.</a:t>
            </a:r>
          </a:p>
          <a:p>
            <a:r>
              <a:rPr lang="en-US" sz="3600" b="1" i="1" dirty="0" smtClean="0">
                <a:solidFill>
                  <a:srgbClr val="FFFF00"/>
                </a:solidFill>
              </a:rPr>
              <a:t>Atomic radius</a:t>
            </a:r>
            <a:r>
              <a:rPr lang="en-US" sz="3600" dirty="0" smtClean="0"/>
              <a:t>: ½ the distance between the nuclei of identical atoms that are bonded together.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533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radii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6" y="1345920"/>
            <a:ext cx="8932333" cy="4780243"/>
          </a:xfrm>
        </p:spPr>
        <p:txBody>
          <a:bodyPr>
            <a:noAutofit/>
          </a:bodyPr>
          <a:lstStyle/>
          <a:p>
            <a:r>
              <a:rPr lang="en-US" sz="3200" dirty="0" smtClean="0"/>
              <a:t>Atoms tend to be smaller the farther to the right across a period.</a:t>
            </a:r>
          </a:p>
          <a:p>
            <a:r>
              <a:rPr lang="en-US" sz="3200" dirty="0" smtClean="0"/>
              <a:t>Trend of smaller atoms across a period is because of increasing positive charge of the nucleus that attracts electrons toward the nucleus.</a:t>
            </a:r>
          </a:p>
          <a:p>
            <a:r>
              <a:rPr lang="en-US" sz="3200" dirty="0" smtClean="0"/>
              <a:t>Atoms farther down a group tend to be larger. This is because of the increasing size of electron cloud as the electron sublevels increase.</a:t>
            </a:r>
          </a:p>
        </p:txBody>
      </p:sp>
    </p:spTree>
    <p:extLst>
      <p:ext uri="{BB962C8B-B14F-4D97-AF65-F5344CB8AC3E}">
        <p14:creationId xmlns:p14="http://schemas.microsoft.com/office/powerpoint/2010/main" val="74092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3167"/>
          </a:xfrm>
        </p:spPr>
        <p:txBody>
          <a:bodyPr/>
          <a:lstStyle/>
          <a:p>
            <a:r>
              <a:rPr lang="en-US" dirty="0" smtClean="0"/>
              <a:t> IV. (Ionization Energy)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5920"/>
            <a:ext cx="9144000" cy="5512080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</a:rPr>
              <a:t>Ion</a:t>
            </a:r>
          </a:p>
          <a:p>
            <a:pPr lvl="1"/>
            <a:r>
              <a:rPr lang="en-US" sz="2800" dirty="0" smtClean="0"/>
              <a:t>An atom or group of atoms with a net electric charge. They get this charge by gaining or losing electrons. Either one or more than one can be lost to make an ion. </a:t>
            </a:r>
            <a:r>
              <a:rPr lang="en-US" sz="2800" b="1" i="1" dirty="0" smtClean="0">
                <a:solidFill>
                  <a:srgbClr val="FFFF00"/>
                </a:solidFill>
              </a:rPr>
              <a:t>Ionization </a:t>
            </a:r>
            <a:r>
              <a:rPr lang="en-US" sz="2800" dirty="0" smtClean="0"/>
              <a:t>formation of an ion.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2807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FFFF00"/>
                </a:solidFill>
              </a:rPr>
              <a:t>Cations</a:t>
            </a:r>
          </a:p>
          <a:p>
            <a:pPr lvl="1"/>
            <a:r>
              <a:rPr lang="en-US" sz="3200" dirty="0"/>
              <a:t>Ion or group of ions with a positive charge. Removal of electrons which leads to </a:t>
            </a:r>
            <a:r>
              <a:rPr lang="en-US" sz="3200" b="1" i="1" dirty="0"/>
              <a:t>decreased</a:t>
            </a:r>
            <a:r>
              <a:rPr lang="en-US" sz="3200" dirty="0"/>
              <a:t> atomic radius. Will move toward the negative electrode in electrolysis.</a:t>
            </a:r>
          </a:p>
          <a:p>
            <a:endParaRPr lang="en-US" sz="3200" b="1" i="1" dirty="0" smtClean="0">
              <a:solidFill>
                <a:srgbClr val="FFFF00"/>
              </a:solidFill>
            </a:endParaRPr>
          </a:p>
          <a:p>
            <a:r>
              <a:rPr lang="en-US" sz="3200" b="1" i="1" dirty="0" smtClean="0">
                <a:solidFill>
                  <a:srgbClr val="FFFF00"/>
                </a:solidFill>
              </a:rPr>
              <a:t>Anions</a:t>
            </a:r>
            <a:endParaRPr lang="en-US" sz="3200" b="1" i="1" dirty="0">
              <a:solidFill>
                <a:srgbClr val="FFFF00"/>
              </a:solidFill>
            </a:endParaRPr>
          </a:p>
          <a:p>
            <a:pPr lvl="1"/>
            <a:r>
              <a:rPr lang="en-US" sz="3200" dirty="0"/>
              <a:t>Ion with a negative charge. </a:t>
            </a:r>
            <a:r>
              <a:rPr lang="en-US" sz="3200" dirty="0" smtClean="0"/>
              <a:t>Addition of one or more electrons. </a:t>
            </a:r>
            <a:r>
              <a:rPr lang="en-US" sz="3200" b="1" i="1" dirty="0" smtClean="0"/>
              <a:t>Increases</a:t>
            </a:r>
            <a:r>
              <a:rPr lang="en-US" sz="3200" dirty="0" smtClean="0"/>
              <a:t> the atomic radius. </a:t>
            </a:r>
            <a:r>
              <a:rPr lang="en-US" sz="3200" dirty="0"/>
              <a:t>Will move toward the anode in electrolysis.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722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 History</a:t>
            </a:r>
          </a:p>
          <a:p>
            <a:r>
              <a:rPr lang="en-US" dirty="0" smtClean="0"/>
              <a:t>II. Modern Periodic Table</a:t>
            </a:r>
          </a:p>
          <a:p>
            <a:r>
              <a:rPr lang="en-US" dirty="0" smtClean="0"/>
              <a:t>III. Trends of Periodic Table</a:t>
            </a:r>
          </a:p>
          <a:p>
            <a:r>
              <a:rPr lang="en-US" dirty="0" smtClean="0"/>
              <a:t>IV. Ionization Energy</a:t>
            </a:r>
          </a:p>
          <a:p>
            <a:r>
              <a:rPr lang="en-US" dirty="0" smtClean="0"/>
              <a:t>V. </a:t>
            </a:r>
            <a:r>
              <a:rPr lang="en-US" smtClean="0"/>
              <a:t>Valence Electrons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372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5686"/>
            <a:ext cx="894470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eaLnBrk="0" hangingPunct="0"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Cationic and anionic radii decrease across a period. </a:t>
            </a:r>
          </a:p>
          <a:p>
            <a:pPr marL="177800" indent="-177800" eaLnBrk="0" hangingPunct="0">
              <a:buClr>
                <a:srgbClr val="FFCC00"/>
              </a:buClr>
              <a:buFontTx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635000" lvl="1" indent="-177800" eaLnBrk="0" hangingPunct="0"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The electron cloud shrinks due to the increasing nuclear charge acting on the electrons in the same main energy level.</a:t>
            </a:r>
          </a:p>
          <a:p>
            <a:pPr marL="177800" indent="-177800" eaLnBrk="0" hangingPunct="0">
              <a:buClr>
                <a:srgbClr val="FFCC00"/>
              </a:buClr>
              <a:buFontTx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177800" indent="-177800" eaLnBrk="0" hangingPunct="0"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The outer electrons in both cations and anions are in higher energy levels as one reads down a group. </a:t>
            </a:r>
          </a:p>
          <a:p>
            <a:pPr marL="177800" indent="-177800" eaLnBrk="0" hangingPunct="0">
              <a:buClr>
                <a:srgbClr val="FFCC00"/>
              </a:buClr>
              <a:buFontTx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635000" lvl="1" indent="-177800" eaLnBrk="0" hangingPunct="0">
              <a:buClr>
                <a:srgbClr val="FFCC00"/>
              </a:buClr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There is a gradual increase of ionic radii down a group.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5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</a:rPr>
              <a:t>Ionization energy</a:t>
            </a:r>
            <a:r>
              <a:rPr lang="en-US" sz="3200" dirty="0" smtClean="0"/>
              <a:t>, IE (first ionization energy</a:t>
            </a:r>
            <a:r>
              <a:rPr lang="en-US" sz="3200" smtClean="0"/>
              <a:t>, IE</a:t>
            </a:r>
            <a:r>
              <a:rPr lang="en-US" sz="3200" baseline="-25000" smtClean="0"/>
              <a:t>1</a:t>
            </a:r>
            <a:r>
              <a:rPr lang="en-US" sz="3200" smtClean="0"/>
              <a:t>)</a:t>
            </a:r>
            <a:endParaRPr lang="en-US" sz="3200" dirty="0" smtClean="0"/>
          </a:p>
          <a:p>
            <a:pPr lvl="1"/>
            <a:r>
              <a:rPr lang="en-US" sz="3200" dirty="0" smtClean="0"/>
              <a:t>Energy required to remove one electron from a neutral atom of an element</a:t>
            </a:r>
            <a:endParaRPr lang="en-US" sz="3200" dirty="0"/>
          </a:p>
          <a:p>
            <a:pPr lvl="2"/>
            <a:r>
              <a:rPr lang="en-US" sz="3000" dirty="0" smtClean="0"/>
              <a:t>Increases across each period (because of increasing nuclear charge). Higher the charge the stronger the attraction of electrons in the same energy level.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5572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6" y="1345920"/>
            <a:ext cx="8932333" cy="4780243"/>
          </a:xfrm>
        </p:spPr>
        <p:txBody>
          <a:bodyPr>
            <a:noAutofit/>
          </a:bodyPr>
          <a:lstStyle/>
          <a:p>
            <a:r>
              <a:rPr lang="en-US" sz="3200" dirty="0" smtClean="0"/>
              <a:t>Ionization energies generally decrease down the groups.</a:t>
            </a:r>
          </a:p>
          <a:p>
            <a:pPr marL="0" indent="0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Electrons removed from atoms of each succeeding element in a group are in higher energy levels, farther from the nucleus.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Electrons removed easier.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628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Radii trends</a:t>
            </a:r>
            <a:endParaRPr lang="en-US" dirty="0"/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538084"/>
              </p:ext>
            </p:extLst>
          </p:nvPr>
        </p:nvGraphicFramePr>
        <p:xfrm>
          <a:off x="77278" y="1926167"/>
          <a:ext cx="9066722" cy="4314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Image" r:id="rId3" imgW="5157226" imgH="2454857" progId="Photoshop.Image.7">
                  <p:embed/>
                </p:oleObj>
              </mc:Choice>
              <mc:Fallback>
                <p:oleObj name="Image" r:id="rId3" imgW="5157226" imgH="2454857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8" y="1926167"/>
                        <a:ext cx="9066722" cy="4314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75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247267"/>
              </p:ext>
            </p:extLst>
          </p:nvPr>
        </p:nvGraphicFramePr>
        <p:xfrm>
          <a:off x="0" y="1799167"/>
          <a:ext cx="9144000" cy="4766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Image" r:id="rId3" imgW="5687579" imgH="2510033" progId="Photoshop.Image.7">
                  <p:embed/>
                </p:oleObj>
              </mc:Choice>
              <mc:Fallback>
                <p:oleObj name="Image" r:id="rId3" imgW="5687579" imgH="2510033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99167"/>
                        <a:ext cx="9144000" cy="4766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06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2" y="1566334"/>
            <a:ext cx="8974667" cy="51364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Compounds form because of losing, gaining, or sharing electrons between atoms.</a:t>
            </a:r>
          </a:p>
          <a:p>
            <a:r>
              <a:rPr lang="en-US" sz="3200" dirty="0" smtClean="0"/>
              <a:t>Electrons in highest energy levels interact this way. </a:t>
            </a:r>
          </a:p>
          <a:p>
            <a:r>
              <a:rPr lang="en-US" sz="3200" b="1" i="1" dirty="0" smtClean="0">
                <a:solidFill>
                  <a:srgbClr val="FFFF00"/>
                </a:solidFill>
              </a:rPr>
              <a:t>Valence electrons</a:t>
            </a:r>
            <a:r>
              <a:rPr lang="en-US" sz="3200" dirty="0" smtClean="0"/>
              <a:t>: electrons available to share, gained or lost when forming a chemical compounds. Often found in unfilled main-energy levels. Ex: Group 1 have 1 valence electrons and the noble gases have no valence electrons.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2630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"/>
            <a:ext cx="9144000" cy="6858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Compounds are held together by the valence electrons.</a:t>
            </a:r>
          </a:p>
          <a:p>
            <a:r>
              <a:rPr lang="en-US" sz="3200" dirty="0" smtClean="0"/>
              <a:t>FYI: Many compounds have a negative charged valence electrons are closer to one atom than another.</a:t>
            </a:r>
          </a:p>
          <a:p>
            <a:r>
              <a:rPr lang="en-US" sz="3200" b="1" i="1" dirty="0" smtClean="0">
                <a:solidFill>
                  <a:srgbClr val="FFFF00"/>
                </a:solidFill>
              </a:rPr>
              <a:t>Electronegativity:</a:t>
            </a:r>
            <a:r>
              <a:rPr lang="en-US" sz="3200" dirty="0" smtClean="0"/>
              <a:t> measurement of an atom in a chemical compound to attract electrons from another atom in the compound. </a:t>
            </a:r>
          </a:p>
          <a:p>
            <a:pPr lvl="1"/>
            <a:r>
              <a:rPr lang="en-US" sz="3200" dirty="0" smtClean="0"/>
              <a:t>Tends to:</a:t>
            </a:r>
          </a:p>
          <a:p>
            <a:pPr lvl="2"/>
            <a:r>
              <a:rPr lang="en-US" sz="3200" dirty="0" smtClean="0"/>
              <a:t> </a:t>
            </a:r>
            <a:r>
              <a:rPr lang="en-US" sz="3200" i="1" dirty="0" smtClean="0">
                <a:solidFill>
                  <a:srgbClr val="FFFF00"/>
                </a:solidFill>
              </a:rPr>
              <a:t>increase</a:t>
            </a:r>
            <a:r>
              <a:rPr lang="en-US" sz="3200" dirty="0" smtClean="0"/>
              <a:t> across periods</a:t>
            </a:r>
          </a:p>
          <a:p>
            <a:pPr lvl="2"/>
            <a:r>
              <a:rPr lang="en-US" sz="3200" i="1" dirty="0" smtClean="0">
                <a:solidFill>
                  <a:srgbClr val="FFFF00"/>
                </a:solidFill>
              </a:rPr>
              <a:t>decreases</a:t>
            </a:r>
            <a:r>
              <a:rPr lang="en-US" sz="3200" dirty="0" smtClean="0"/>
              <a:t> or remains about the same down a group.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306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eaLnBrk="0" hangingPunct="0">
              <a:buClr>
                <a:srgbClr val="FFCC00"/>
              </a:buClr>
              <a:buFontTx/>
              <a:buChar char="•"/>
            </a:pPr>
            <a:r>
              <a:rPr lang="en-US" b="1" dirty="0"/>
              <a:t>Explain</a:t>
            </a:r>
            <a:r>
              <a:rPr lang="en-US" dirty="0">
                <a:solidFill>
                  <a:schemeClr val="bg1"/>
                </a:solidFill>
              </a:rPr>
              <a:t> the relationship between electrons in sublevels and the length of each period of the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periodic table</a:t>
            </a:r>
            <a:r>
              <a:rPr lang="en-US" i="1" dirty="0">
                <a:solidFill>
                  <a:schemeClr val="bg1"/>
                </a:solidFill>
              </a:rPr>
              <a:t>.</a:t>
            </a:r>
          </a:p>
          <a:p>
            <a:pPr marL="228600" indent="-228600" eaLnBrk="0" hangingPunct="0"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28600" indent="-228600" eaLnBrk="0" hangingPunct="0">
              <a:buClr>
                <a:srgbClr val="FFCC00"/>
              </a:buClr>
              <a:buFontTx/>
              <a:buChar char="•"/>
            </a:pPr>
            <a:r>
              <a:rPr lang="en-US" b="1" dirty="0"/>
              <a:t>Locate</a:t>
            </a:r>
            <a:r>
              <a:rPr lang="en-US" dirty="0">
                <a:solidFill>
                  <a:schemeClr val="bg1"/>
                </a:solidFill>
              </a:rPr>
              <a:t> and name the four blocks of the periodic table. Explain the reasons for these names.</a:t>
            </a:r>
          </a:p>
        </p:txBody>
      </p:sp>
    </p:spTree>
    <p:extLst>
      <p:ext uri="{BB962C8B-B14F-4D97-AF65-F5344CB8AC3E}">
        <p14:creationId xmlns:p14="http://schemas.microsoft.com/office/powerpoint/2010/main" val="420653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2223247"/>
          </a:xfrm>
        </p:spPr>
        <p:txBody>
          <a:bodyPr/>
          <a:lstStyle/>
          <a:p>
            <a:r>
              <a:rPr lang="en-US" dirty="0" smtClean="0"/>
              <a:t>I. History of periodic table of elements: Mendeleev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2286000"/>
            <a:ext cx="8826500" cy="44238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Arranged elements in order of </a:t>
            </a:r>
            <a:r>
              <a:rPr lang="en-US" sz="3200" i="1" dirty="0" smtClean="0"/>
              <a:t>increasing atomic </a:t>
            </a:r>
            <a:r>
              <a:rPr lang="en-US" sz="3200" b="1" i="1" dirty="0" smtClean="0"/>
              <a:t>mass </a:t>
            </a:r>
            <a:r>
              <a:rPr lang="en-US" sz="3200" dirty="0" smtClean="0"/>
              <a:t>and he noticed that similarities in the elements chemical properties appeared at regular intervals.</a:t>
            </a:r>
          </a:p>
          <a:p>
            <a:r>
              <a:rPr lang="en-US" sz="3200" dirty="0" smtClean="0"/>
              <a:t>Referred to as </a:t>
            </a:r>
            <a:r>
              <a:rPr lang="en-US" sz="3200" dirty="0" smtClean="0">
                <a:solidFill>
                  <a:srgbClr val="3366FF"/>
                </a:solidFill>
              </a:rPr>
              <a:t>periodic.</a:t>
            </a:r>
            <a:r>
              <a:rPr lang="en-US" sz="3200" dirty="0" smtClean="0"/>
              <a:t> Repeating patterns.</a:t>
            </a:r>
          </a:p>
          <a:p>
            <a:r>
              <a:rPr lang="en-US" sz="3200" dirty="0" smtClean="0"/>
              <a:t>Thus, he created a table where he grouped elements with similar properties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854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5920"/>
            <a:ext cx="9144000" cy="5512080"/>
          </a:xfrm>
        </p:spPr>
        <p:txBody>
          <a:bodyPr>
            <a:noAutofit/>
          </a:bodyPr>
          <a:lstStyle/>
          <a:p>
            <a:r>
              <a:rPr lang="en-US" sz="3200" dirty="0" smtClean="0"/>
              <a:t>Mendeleev noticed empty spaces after he arranged all the known elements of his time.</a:t>
            </a:r>
          </a:p>
          <a:p>
            <a:r>
              <a:rPr lang="en-US" sz="3200" dirty="0" smtClean="0"/>
              <a:t>1871 he predicted existence and properties of those elements. Three spaces would be filled in the rest of his days. 1886. </a:t>
            </a:r>
          </a:p>
          <a:p>
            <a:pPr lvl="1"/>
            <a:r>
              <a:rPr lang="en-US" sz="3200" dirty="0" smtClean="0"/>
              <a:t>Gallium 1875</a:t>
            </a:r>
          </a:p>
          <a:p>
            <a:pPr lvl="1"/>
            <a:r>
              <a:rPr lang="en-US" sz="3200" dirty="0" smtClean="0"/>
              <a:t>Scandium 1877</a:t>
            </a:r>
          </a:p>
          <a:p>
            <a:pPr lvl="1"/>
            <a:r>
              <a:rPr lang="en-US" sz="3200" dirty="0" smtClean="0"/>
              <a:t>Germanium 1886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211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Mosely and periodic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1911 Henry Moseley arranged elements by </a:t>
            </a:r>
            <a:r>
              <a:rPr lang="en-US" sz="3200" b="1" i="1" dirty="0" smtClean="0"/>
              <a:t>atomic number</a:t>
            </a:r>
            <a:r>
              <a:rPr lang="en-US" sz="3200" dirty="0" smtClean="0"/>
              <a:t> and the patterns of the elements “fit” better. </a:t>
            </a:r>
          </a:p>
          <a:p>
            <a:r>
              <a:rPr lang="en-US" sz="3200" dirty="0" smtClean="0"/>
              <a:t>This leads to the </a:t>
            </a:r>
            <a:r>
              <a:rPr lang="en-US" sz="3200" b="1" i="1" u="sng" dirty="0">
                <a:solidFill>
                  <a:srgbClr val="FFFF00"/>
                </a:solidFill>
              </a:rPr>
              <a:t>P</a:t>
            </a:r>
            <a:r>
              <a:rPr lang="en-US" sz="3200" b="1" i="1" u="sng" dirty="0" smtClean="0">
                <a:solidFill>
                  <a:srgbClr val="FFFF00"/>
                </a:solidFill>
              </a:rPr>
              <a:t>eriodic Law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Physical and chemical properties of elements are periodic functions of their atomic numbers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6319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Modern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It is arranged with elements in order of atomic numbers.</a:t>
            </a:r>
          </a:p>
          <a:p>
            <a:r>
              <a:rPr lang="en-US" sz="3200" dirty="0" smtClean="0"/>
              <a:t>Elements with similar properties are in the same column or group.</a:t>
            </a:r>
          </a:p>
          <a:p>
            <a:r>
              <a:rPr lang="en-US" sz="3200" b="1" dirty="0"/>
              <a:t>Discuss</a:t>
            </a:r>
            <a:r>
              <a:rPr lang="en-US" sz="3200" dirty="0">
                <a:solidFill>
                  <a:schemeClr val="bg1"/>
                </a:solidFill>
              </a:rPr>
              <a:t> the relationship between group configurations and group numbers.</a:t>
            </a:r>
          </a:p>
          <a:p>
            <a:pPr marL="228600" indent="-228600" eaLnBrk="0" hangingPunct="0">
              <a:buClr>
                <a:srgbClr val="FFCC00"/>
              </a:buClr>
              <a:buFontTx/>
              <a:buChar char="•"/>
            </a:pPr>
            <a:r>
              <a:rPr lang="en-US" sz="3200" b="1" dirty="0"/>
              <a:t>Describe</a:t>
            </a:r>
            <a:r>
              <a:rPr lang="en-US" sz="3200" dirty="0">
                <a:solidFill>
                  <a:schemeClr val="bg1"/>
                </a:solidFill>
              </a:rPr>
              <a:t> the locations in the periodic table and the general properties of the alkali metals, the alkaline-earth metals, the halogens, and the noble gases.</a:t>
            </a:r>
          </a:p>
          <a:p>
            <a:pPr marL="228600" indent="-228600" eaLnBrk="0" hangingPunct="0">
              <a:buClr>
                <a:srgbClr val="FFCC00"/>
              </a:buClr>
              <a:buFontTx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016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 and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5920"/>
            <a:ext cx="9144000" cy="551208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3366FF"/>
                </a:solidFill>
              </a:rPr>
              <a:t>Vertical</a:t>
            </a:r>
            <a:r>
              <a:rPr lang="en-US" sz="3200" dirty="0" smtClean="0"/>
              <a:t> arrangement holds groups that share similar chemical properties</a:t>
            </a:r>
          </a:p>
          <a:p>
            <a:r>
              <a:rPr lang="en-US" sz="3200" dirty="0" smtClean="0">
                <a:solidFill>
                  <a:srgbClr val="3366FF"/>
                </a:solidFill>
              </a:rPr>
              <a:t>Horizontal rows (periods)</a:t>
            </a:r>
            <a:r>
              <a:rPr lang="en-US" sz="3200" dirty="0" smtClean="0"/>
              <a:t>. Length is determined by number of electrons that can occupy the sublevels being filled in that period.</a:t>
            </a:r>
          </a:p>
          <a:p>
            <a:r>
              <a:rPr lang="en-US" sz="3200" dirty="0" smtClean="0"/>
              <a:t>Oh yeah and the four blocks:</a:t>
            </a:r>
          </a:p>
          <a:p>
            <a:pPr lvl="1"/>
            <a:r>
              <a:rPr lang="en-US" sz="3200" dirty="0"/>
              <a:t>s</a:t>
            </a:r>
            <a:r>
              <a:rPr lang="en-US" sz="3200" dirty="0" smtClean="0"/>
              <a:t>, p, d, and f</a:t>
            </a:r>
          </a:p>
          <a:p>
            <a:pPr lvl="2"/>
            <a:r>
              <a:rPr lang="en-US" sz="3200" dirty="0" smtClean="0"/>
              <a:t>Each block is determined by the electron sublevels filled in that block. REMEMBER?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904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1: alkali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605867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pure state they all have silvery appearance and are soft. Very reactive, unstable.</a:t>
            </a:r>
          </a:p>
          <a:p>
            <a:pPr lvl="1"/>
            <a:r>
              <a:rPr lang="en-US" sz="3200" dirty="0" smtClean="0"/>
              <a:t>Lithium</a:t>
            </a:r>
          </a:p>
          <a:p>
            <a:pPr lvl="1"/>
            <a:r>
              <a:rPr lang="en-US" sz="3200" dirty="0" smtClean="0"/>
              <a:t>Sodium</a:t>
            </a:r>
          </a:p>
          <a:p>
            <a:pPr lvl="1"/>
            <a:r>
              <a:rPr lang="en-US" sz="3200" dirty="0" smtClean="0"/>
              <a:t>Potassium</a:t>
            </a:r>
          </a:p>
          <a:p>
            <a:pPr lvl="1"/>
            <a:r>
              <a:rPr lang="en-US" sz="3200" dirty="0" smtClean="0"/>
              <a:t>Rubidium</a:t>
            </a:r>
          </a:p>
          <a:p>
            <a:pPr lvl="1"/>
            <a:r>
              <a:rPr lang="en-US" sz="3200" dirty="0" smtClean="0"/>
              <a:t>Cesium</a:t>
            </a:r>
          </a:p>
          <a:p>
            <a:pPr lvl="1"/>
            <a:r>
              <a:rPr lang="en-US" sz="3200" dirty="0" smtClean="0"/>
              <a:t>Francium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2724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117</TotalTime>
  <Words>1022</Words>
  <Application>Microsoft Macintosh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Precedent</vt:lpstr>
      <vt:lpstr>Image</vt:lpstr>
      <vt:lpstr>Unit 3</vt:lpstr>
      <vt:lpstr>outline</vt:lpstr>
      <vt:lpstr>Objectives:</vt:lpstr>
      <vt:lpstr>I. History of periodic table of elements: Mendeleev</vt:lpstr>
      <vt:lpstr>PowerPoint Presentation</vt:lpstr>
      <vt:lpstr>Mosely and periodic law</vt:lpstr>
      <vt:lpstr>II.  Modern periodic table</vt:lpstr>
      <vt:lpstr>Periods and blocks</vt:lpstr>
      <vt:lpstr>Group 1: alkali Metals</vt:lpstr>
      <vt:lpstr>Group 2: alkaline-earth metals</vt:lpstr>
      <vt:lpstr>*Special elements*</vt:lpstr>
      <vt:lpstr>Group 17: Halogens</vt:lpstr>
      <vt:lpstr>Lanthanides</vt:lpstr>
      <vt:lpstr>Actinides</vt:lpstr>
      <vt:lpstr>III. Trends of periodic table</vt:lpstr>
      <vt:lpstr>Atomic radii</vt:lpstr>
      <vt:lpstr>More on radii</vt:lpstr>
      <vt:lpstr> IV. (Ionization Energy) </vt:lpstr>
      <vt:lpstr>PowerPoint Presentation</vt:lpstr>
      <vt:lpstr>PowerPoint Presentation</vt:lpstr>
      <vt:lpstr>PowerPoint Presentation</vt:lpstr>
      <vt:lpstr>PowerPoint Presentation</vt:lpstr>
      <vt:lpstr>Radii trends</vt:lpstr>
      <vt:lpstr>PowerPoint Presentation</vt:lpstr>
      <vt:lpstr>V. Valence electrons</vt:lpstr>
      <vt:lpstr>PowerPoint Presentation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LAHEATHER FISHER</dc:creator>
  <cp:lastModifiedBy>LAHEATHER FISHER</cp:lastModifiedBy>
  <cp:revision>13</cp:revision>
  <dcterms:created xsi:type="dcterms:W3CDTF">2012-10-31T03:55:28Z</dcterms:created>
  <dcterms:modified xsi:type="dcterms:W3CDTF">2013-10-29T13:15:03Z</dcterms:modified>
</cp:coreProperties>
</file>