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2" r:id="rId4"/>
    <p:sldId id="257" r:id="rId5"/>
    <p:sldId id="279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9" autoAdjust="0"/>
    <p:restoredTop sz="94650" autoAdjust="0"/>
  </p:normalViewPr>
  <p:slideViewPr>
    <p:cSldViewPr>
      <p:cViewPr>
        <p:scale>
          <a:sx n="75" d="100"/>
          <a:sy n="75" d="100"/>
        </p:scale>
        <p:origin x="-1184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_ground_elem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upper_swoosh_graphic_elem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733800" y="-152400"/>
            <a:ext cx="9144000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1096636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-76200" y="57943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pper_swoosh_graphic_element_revers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back_ground_element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400" y="685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3417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resentermedia.com/mspp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800" y="2090399"/>
            <a:ext cx="7753800" cy="1752600"/>
          </a:xfrm>
          <a:effectLst/>
        </p:spPr>
        <p:txBody>
          <a:bodyPr>
            <a:normAutofit/>
          </a:bodyPr>
          <a:lstStyle/>
          <a:p>
            <a:r>
              <a:rPr lang="en-US" sz="2000" dirty="0" smtClean="0"/>
              <a:t>Fisher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29718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600" dirty="0"/>
              <a:t>By </a:t>
            </a:r>
            <a:r>
              <a:rPr lang="en-US" sz="1600" b="1" dirty="0">
                <a:hlinkClick r:id="rId2"/>
              </a:rPr>
              <a:t>PresenterMedia.com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722435"/>
            <a:ext cx="8991600" cy="4525965"/>
          </a:xfrm>
        </p:spPr>
        <p:txBody>
          <a:bodyPr>
            <a:noAutofit/>
          </a:bodyPr>
          <a:lstStyle/>
          <a:p>
            <a:r>
              <a:rPr lang="en-US" sz="2800" dirty="0" smtClean="0"/>
              <a:t>Gases have large numbers of particles that are far apart relative to their size. (The volume of a gas is largely empty space)</a:t>
            </a:r>
          </a:p>
          <a:p>
            <a:r>
              <a:rPr lang="en-US" sz="2800" dirty="0" smtClean="0"/>
              <a:t>Collisions of gas particles and particles with container walls are elastic. (No net loss in kinetic energy)</a:t>
            </a:r>
          </a:p>
          <a:p>
            <a:r>
              <a:rPr lang="en-US" sz="2800" dirty="0" smtClean="0"/>
              <a:t>Gas particles have kinetic energy because the particles are continuously in random, rapid, motion. </a:t>
            </a:r>
          </a:p>
          <a:p>
            <a:r>
              <a:rPr lang="en-US" sz="2800" dirty="0" smtClean="0"/>
              <a:t>No forces of attraction exist between particles of gas.</a:t>
            </a:r>
          </a:p>
          <a:p>
            <a:r>
              <a:rPr lang="en-US" sz="2800" dirty="0" smtClean="0"/>
              <a:t>Temperature of a gas is dependent on average kinetic energy of gas particles.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Based on 5 assumptions. Only apply to IDEAL GASES!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Kinetic-Molecular Theory of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286000" y="2438400"/>
            <a:ext cx="6096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971800" y="5486400"/>
            <a:ext cx="4953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57450" y="3200400"/>
            <a:ext cx="58674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800350" y="4724400"/>
            <a:ext cx="52578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/>
          <a:p>
            <a:r>
              <a:rPr lang="en-US" dirty="0" smtClean="0"/>
              <a:t>Some phases to remember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/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209800" y="2438400"/>
            <a:ext cx="66294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Liquid                solid </a:t>
            </a:r>
            <a:r>
              <a:rPr lang="en-US" dirty="0">
                <a:solidFill>
                  <a:srgbClr val="FF0000"/>
                </a:solidFill>
              </a:rPr>
              <a:t>+ energy</a:t>
            </a:r>
          </a:p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Loss of energy (heat) by the liquid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743200" y="4724400"/>
            <a:ext cx="6629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solid + energy             liquid</a:t>
            </a:r>
          </a:p>
          <a:p>
            <a:r>
              <a:rPr lang="en-US" dirty="0" smtClean="0"/>
              <a:t>Melting and freezing are at equal rates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2895600" y="5486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Graph of pressure vs. temperature which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200" dirty="0" smtClean="0"/>
              <a:t>shows conditions of phases of a substance exist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flipH="1">
            <a:off x="228600" y="2472266"/>
            <a:ext cx="1828800" cy="533400"/>
          </a:xfrm>
          <a:prstGeom prst="ellipse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Freezing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438400" y="3200400"/>
            <a:ext cx="6629400" cy="838200"/>
          </a:xfrm>
        </p:spPr>
        <p:txBody>
          <a:bodyPr/>
          <a:lstStyle/>
          <a:p>
            <a:r>
              <a:rPr lang="en-US" dirty="0" smtClean="0"/>
              <a:t>Temperature where solid and liquid are in equilibrium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 1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atm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(760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torr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or 101.3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kPa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pressure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flipH="1">
            <a:off x="381000" y="3234266"/>
            <a:ext cx="1828800" cy="533400"/>
          </a:xfrm>
          <a:prstGeom prst="ellipse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Freezing Point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914400" y="5520266"/>
            <a:ext cx="1828800" cy="533400"/>
          </a:xfrm>
          <a:prstGeom prst="ellipse">
            <a:avLst/>
          </a:prstGeom>
          <a:solidFill>
            <a:schemeClr val="accent4">
              <a:lumMod val="50000"/>
              <a:alpha val="9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diagram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H="1">
            <a:off x="609600" y="3996266"/>
            <a:ext cx="1828800" cy="533400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Melting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flipH="1">
            <a:off x="457200" y="4758266"/>
            <a:ext cx="2133600" cy="533400"/>
          </a:xfrm>
          <a:prstGeom prst="ellipse">
            <a:avLst/>
          </a:prstGeom>
          <a:solidFill>
            <a:schemeClr val="accent4">
              <a:lumMod val="75000"/>
              <a:alpha val="9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Equilibruim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28900" y="3962400"/>
            <a:ext cx="55626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590800" y="3962400"/>
            <a:ext cx="6629400" cy="838200"/>
          </a:xfrm>
        </p:spPr>
        <p:txBody>
          <a:bodyPr/>
          <a:lstStyle/>
          <a:p>
            <a:pPr lvl="0"/>
            <a:r>
              <a:rPr lang="en-US" dirty="0"/>
              <a:t>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olid + energy             liquid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The reverse of freezing. DUH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" name="Picture 30" descr="atom_elemen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2895600" cy="3088640"/>
          </a:xfrm>
          <a:prstGeom prst="rect">
            <a:avLst/>
          </a:prstGeom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6460067" y="6815667"/>
            <a:ext cx="914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kern="120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2667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19600" y="4191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4876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572000" y="5029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tom_elemen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0" y="2438400"/>
            <a:ext cx="5029200" cy="536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953000"/>
            <a:ext cx="3962400" cy="338139"/>
          </a:xfrm>
        </p:spPr>
        <p:txBody>
          <a:bodyPr/>
          <a:lstStyle/>
          <a:p>
            <a:r>
              <a:rPr lang="en-US" dirty="0" smtClean="0"/>
              <a:t>Picture Page Layout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00" y="5257801"/>
            <a:ext cx="3962400" cy="804863"/>
          </a:xfrm>
        </p:spPr>
        <p:txBody>
          <a:bodyPr/>
          <a:lstStyle/>
          <a:p>
            <a:r>
              <a:rPr lang="en-US" dirty="0" smtClean="0"/>
              <a:t>Picture Caption Here</a:t>
            </a:r>
            <a:endParaRPr lang="en-US" dirty="0"/>
          </a:p>
        </p:txBody>
      </p:sp>
      <p:pic>
        <p:nvPicPr>
          <p:cNvPr id="9" name="Picture 8" descr="Untitled-16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162800" cy="53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1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6934200" cy="58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228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Phase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Diagram for CO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183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990600"/>
          </a:xfrm>
        </p:spPr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Untitled-1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08825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4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Curve of Water</a:t>
            </a:r>
            <a:endParaRPr lang="en-US" dirty="0"/>
          </a:p>
        </p:txBody>
      </p:sp>
      <p:pic>
        <p:nvPicPr>
          <p:cNvPr id="5" name="Picture 4" descr="Untitled-16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49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8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energy is absorbed when this same mas of liquid water boils? </a:t>
            </a:r>
          </a:p>
          <a:p>
            <a:endParaRPr lang="en-US" dirty="0"/>
          </a:p>
          <a:p>
            <a:r>
              <a:rPr lang="en-US" dirty="0" smtClean="0"/>
              <a:t>Given: Mass of H2O (s) = 47.0g</a:t>
            </a:r>
          </a:p>
          <a:p>
            <a:pPr marL="0" indent="0">
              <a:buNone/>
            </a:pPr>
            <a:r>
              <a:rPr lang="en-US" dirty="0" smtClean="0"/>
              <a:t>	    Mass of H2O (l) = 47.0g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Molar enthalpy of fusion of ice = 6.008 kJ/</a:t>
            </a:r>
            <a:r>
              <a:rPr lang="en-US" dirty="0" err="1" smtClean="0"/>
              <a:t>mol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Molar enthalpy of vaporization = 40.79 kJ/</a:t>
            </a:r>
            <a:r>
              <a:rPr lang="en-US" dirty="0" err="1" smtClean="0"/>
              <a:t>mol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Unknown: energy absorbed when ice melts;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energy absorbed when liquid water boils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47.0g of Ice melts at STP?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energy is absorbed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the mass of water from grams to moles.</a:t>
            </a:r>
          </a:p>
          <a:p>
            <a:endParaRPr lang="en-US" dirty="0"/>
          </a:p>
          <a:p>
            <a:r>
              <a:rPr lang="en-US" dirty="0" smtClean="0"/>
              <a:t>47.0 g H</a:t>
            </a:r>
            <a:r>
              <a:rPr lang="en-US" baseline="-25000" dirty="0" smtClean="0"/>
              <a:t>2</a:t>
            </a:r>
            <a:r>
              <a:rPr lang="en-US" dirty="0" smtClean="0"/>
              <a:t>O X 1 </a:t>
            </a:r>
            <a:r>
              <a:rPr lang="en-US" dirty="0" err="1" smtClean="0"/>
              <a:t>mol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O/18.02 g H</a:t>
            </a:r>
            <a:r>
              <a:rPr lang="en-US" baseline="-25000" dirty="0" smtClean="0"/>
              <a:t>2</a:t>
            </a:r>
            <a:r>
              <a:rPr lang="en-US" dirty="0" smtClean="0"/>
              <a:t>O = 2.61 </a:t>
            </a:r>
            <a:r>
              <a:rPr lang="en-US" dirty="0" err="1" smtClean="0"/>
              <a:t>mol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endParaRPr lang="en-US" dirty="0"/>
          </a:p>
          <a:p>
            <a:r>
              <a:rPr lang="en-US" dirty="0" smtClean="0"/>
              <a:t>2.61 </a:t>
            </a:r>
            <a:r>
              <a:rPr lang="en-US" dirty="0" err="1" smtClean="0"/>
              <a:t>mol</a:t>
            </a:r>
            <a:r>
              <a:rPr lang="en-US" dirty="0" smtClean="0"/>
              <a:t> X 6.009 kJ/</a:t>
            </a:r>
            <a:r>
              <a:rPr lang="en-US" dirty="0" err="1" smtClean="0"/>
              <a:t>mol</a:t>
            </a:r>
            <a:r>
              <a:rPr lang="en-US" dirty="0" smtClean="0"/>
              <a:t> =</a:t>
            </a:r>
          </a:p>
          <a:p>
            <a:pPr lvl="1"/>
            <a:r>
              <a:rPr lang="en-US" dirty="0" smtClean="0"/>
              <a:t>15.7 kJ (on melting)</a:t>
            </a:r>
          </a:p>
          <a:p>
            <a:endParaRPr lang="en-US" dirty="0" smtClean="0"/>
          </a:p>
          <a:p>
            <a:r>
              <a:rPr lang="en-US" dirty="0" smtClean="0"/>
              <a:t>2.61 </a:t>
            </a:r>
            <a:r>
              <a:rPr lang="en-US" dirty="0" err="1" smtClean="0"/>
              <a:t>mol</a:t>
            </a:r>
            <a:r>
              <a:rPr lang="en-US" dirty="0" smtClean="0"/>
              <a:t> X 40.79 kJ/</a:t>
            </a:r>
            <a:r>
              <a:rPr lang="en-US" dirty="0" err="1" smtClean="0"/>
              <a:t>mol</a:t>
            </a:r>
            <a:r>
              <a:rPr lang="en-US" dirty="0" smtClean="0"/>
              <a:t> = </a:t>
            </a:r>
          </a:p>
          <a:p>
            <a:pPr lvl="1"/>
            <a:r>
              <a:rPr lang="en-US" dirty="0" smtClean="0"/>
              <a:t>106 kJ (on vaporizing or boiling)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5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build="p"/>
    </p:bldLst>
  </p:timing>
</p:sld>
</file>

<file path=ppt/theme/theme1.xml><?xml version="1.0" encoding="utf-8"?>
<a:theme xmlns:a="http://schemas.openxmlformats.org/drawingml/2006/main" name="states of matter powerpoint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E7DD3B"/>
      </a:accent2>
      <a:accent3>
        <a:srgbClr val="1B587C"/>
      </a:accent3>
      <a:accent4>
        <a:srgbClr val="7BCD31"/>
      </a:accent4>
      <a:accent5>
        <a:srgbClr val="30C5A0"/>
      </a:accent5>
      <a:accent6>
        <a:srgbClr val="8931BB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59DFF-5CB2-4874-AADB-9CD9AD08B6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states of matter powerpoint.potx</Template>
  <TotalTime>15232</TotalTime>
  <Words>290</Words>
  <Application>Microsoft Macintosh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states of matter powerpoint</vt:lpstr>
      <vt:lpstr>States of Matter</vt:lpstr>
      <vt:lpstr>Kinetic-Molecular Theory of Gases</vt:lpstr>
      <vt:lpstr>Some phases to remember</vt:lpstr>
      <vt:lpstr>Picture Page Layout</vt:lpstr>
      <vt:lpstr>PowerPoint Presentation</vt:lpstr>
      <vt:lpstr>Changes of State</vt:lpstr>
      <vt:lpstr>Heating Curve of Water</vt:lpstr>
      <vt:lpstr>How much energy is absorbed</vt:lpstr>
      <vt:lpstr>Sample Problem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keywords/>
  <cp:lastModifiedBy>LAHEATHER FISHER</cp:lastModifiedBy>
  <cp:revision>272</cp:revision>
  <dcterms:modified xsi:type="dcterms:W3CDTF">2014-04-10T15:09:00Z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TC018572849991</vt:lpwstr>
  </property>
</Properties>
</file>