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0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D629C-FC39-D24D-AC9B-BC893387157A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A19D7-6205-CC40-B011-3310733B75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8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4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7523A39-E1D5-F54D-9032-88A55751704C}" type="datetimeFigureOut">
              <a:rPr lang="en-US" smtClean="0"/>
              <a:t>4/1/14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52133BF-491E-5B47-921A-D4EA346CFB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5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3227033"/>
            <a:ext cx="7988299" cy="1219201"/>
          </a:xfrm>
        </p:spPr>
        <p:txBody>
          <a:bodyPr/>
          <a:lstStyle/>
          <a:p>
            <a:r>
              <a:rPr lang="en-US" dirty="0" smtClean="0"/>
              <a:t>Limiting reactants, Percent Yield, Actual and Theoretical yield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Reactants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reactant that limits the amount of product that can form in a chemical reaction.</a:t>
            </a:r>
          </a:p>
          <a:p>
            <a:endParaRPr lang="en-US" dirty="0"/>
          </a:p>
          <a:p>
            <a:r>
              <a:rPr lang="en-US" dirty="0" smtClean="0"/>
              <a:t>Excess reactant is not completely used in the reaction. </a:t>
            </a:r>
            <a:endParaRPr lang="en-US" dirty="0"/>
          </a:p>
        </p:txBody>
      </p:sp>
      <p:pic>
        <p:nvPicPr>
          <p:cNvPr id="4" name="Picture 3" descr="Untitled-14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954" y="4060406"/>
            <a:ext cx="693578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86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dirty="0"/>
              <a:t>Silicon dioxide (quartz) is usually quite unreactive but </a:t>
            </a:r>
          </a:p>
          <a:p>
            <a:pPr marL="457200" indent="-457200">
              <a:buFontTx/>
              <a:buNone/>
            </a:pPr>
            <a:r>
              <a:rPr lang="en-US" dirty="0" smtClean="0"/>
              <a:t>reacts </a:t>
            </a:r>
            <a:r>
              <a:rPr lang="en-US" dirty="0"/>
              <a:t>readily with hydrogen fluoride according to the</a:t>
            </a:r>
          </a:p>
          <a:p>
            <a:pPr marL="457200" indent="-457200">
              <a:buFontTx/>
              <a:buNone/>
            </a:pPr>
            <a:r>
              <a:rPr lang="en-US" dirty="0" smtClean="0"/>
              <a:t>following </a:t>
            </a:r>
            <a:r>
              <a:rPr lang="en-US" dirty="0"/>
              <a:t>equation.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457200" indent="-457200">
              <a:buFontTx/>
              <a:buNone/>
            </a:pPr>
            <a:r>
              <a:rPr lang="en-US" dirty="0">
                <a:solidFill>
                  <a:srgbClr val="FFFF00"/>
                </a:solidFill>
              </a:rPr>
              <a:t>SiO</a:t>
            </a:r>
            <a:r>
              <a:rPr lang="en-US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(s) + 4HF(g) </a:t>
            </a:r>
            <a:r>
              <a:rPr lang="en-US" dirty="0">
                <a:solidFill>
                  <a:srgbClr val="FFFF00"/>
                </a:solidFill>
                <a:cs typeface="Lucida Grande" charset="0"/>
              </a:rPr>
              <a:t>→</a:t>
            </a:r>
            <a:r>
              <a:rPr lang="en-US" dirty="0">
                <a:solidFill>
                  <a:srgbClr val="FFFF00"/>
                </a:solidFill>
              </a:rPr>
              <a:t> SiF</a:t>
            </a:r>
            <a:r>
              <a:rPr lang="en-US" baseline="-25000" dirty="0">
                <a:solidFill>
                  <a:srgbClr val="FFFF00"/>
                </a:solidFill>
              </a:rPr>
              <a:t>4</a:t>
            </a:r>
            <a:r>
              <a:rPr lang="en-US" dirty="0">
                <a:solidFill>
                  <a:srgbClr val="FFFF00"/>
                </a:solidFill>
              </a:rPr>
              <a:t>(g) + 2H</a:t>
            </a:r>
            <a:r>
              <a:rPr lang="en-US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O(l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pPr marL="457200" indent="-457200">
              <a:buFontTx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Tx/>
              <a:buNone/>
            </a:pPr>
            <a:r>
              <a:rPr lang="en-US" dirty="0"/>
              <a:t>If 6.0 mol HF is added to 4.5 mol SiO</a:t>
            </a:r>
            <a:r>
              <a:rPr lang="en-US" baseline="-25000" dirty="0"/>
              <a:t>2</a:t>
            </a:r>
            <a:r>
              <a:rPr lang="en-US" dirty="0"/>
              <a:t>, which is the </a:t>
            </a:r>
          </a:p>
          <a:p>
            <a:pPr marL="457200" indent="-457200">
              <a:buFontTx/>
              <a:buNone/>
            </a:pPr>
            <a:r>
              <a:rPr lang="en-US" dirty="0"/>
              <a:t>	limiting reactant?</a:t>
            </a:r>
          </a:p>
          <a:p>
            <a:pPr marL="457200" indent="-457200">
              <a:buFontTx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Tx/>
              <a:buNone/>
            </a:pPr>
            <a:endParaRPr lang="en-US" dirty="0">
              <a:solidFill>
                <a:srgbClr val="FFCC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77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CC00"/>
                </a:solidFill>
              </a:rPr>
              <a:t>Sample Problem F Solution</a:t>
            </a:r>
            <a:br>
              <a:rPr lang="en-US" b="1" dirty="0">
                <a:solidFill>
                  <a:srgbClr val="FFCC00"/>
                </a:solidFill>
              </a:rPr>
            </a:br>
            <a:r>
              <a:rPr lang="en-US" dirty="0">
                <a:solidFill>
                  <a:srgbClr val="FFCC00"/>
                </a:solidFill>
              </a:rPr>
              <a:t>SiO</a:t>
            </a:r>
            <a:r>
              <a:rPr lang="en-US" baseline="-25000" dirty="0">
                <a:solidFill>
                  <a:srgbClr val="FFCC00"/>
                </a:solidFill>
              </a:rPr>
              <a:t>2</a:t>
            </a:r>
            <a:r>
              <a:rPr lang="en-US" dirty="0">
                <a:solidFill>
                  <a:srgbClr val="FFCC00"/>
                </a:solidFill>
              </a:rPr>
              <a:t>(s) + 4HF(g) </a:t>
            </a:r>
            <a:r>
              <a:rPr lang="en-US" dirty="0">
                <a:solidFill>
                  <a:srgbClr val="FFCC00"/>
                </a:solidFill>
                <a:cs typeface="Lucida Grande" charset="0"/>
              </a:rPr>
              <a:t>→</a:t>
            </a:r>
            <a:r>
              <a:rPr lang="en-US" dirty="0">
                <a:solidFill>
                  <a:srgbClr val="FFCC00"/>
                </a:solidFill>
              </a:rPr>
              <a:t> SiF</a:t>
            </a:r>
            <a:r>
              <a:rPr lang="en-US" baseline="-25000" dirty="0">
                <a:solidFill>
                  <a:srgbClr val="FFCC00"/>
                </a:solidFill>
              </a:rPr>
              <a:t>4</a:t>
            </a:r>
            <a:r>
              <a:rPr lang="en-US" dirty="0">
                <a:solidFill>
                  <a:srgbClr val="FFCC00"/>
                </a:solidFill>
              </a:rPr>
              <a:t>(g) + 2H</a:t>
            </a:r>
            <a:r>
              <a:rPr lang="en-US" baseline="-25000" dirty="0">
                <a:solidFill>
                  <a:srgbClr val="FFCC00"/>
                </a:solidFill>
              </a:rPr>
              <a:t>2</a:t>
            </a:r>
            <a:r>
              <a:rPr lang="en-US" dirty="0">
                <a:solidFill>
                  <a:srgbClr val="FFCC00"/>
                </a:solidFill>
              </a:rPr>
              <a:t>O(l)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Given: HF 6.0 mol	SiO2 4.5 mol</a:t>
            </a:r>
          </a:p>
          <a:p>
            <a:endParaRPr lang="en-US" dirty="0"/>
          </a:p>
          <a:p>
            <a:r>
              <a:rPr lang="en-US" dirty="0" smtClean="0"/>
              <a:t>Unknown: limiting reactant</a:t>
            </a:r>
          </a:p>
          <a:p>
            <a:endParaRPr lang="en-US" dirty="0"/>
          </a:p>
          <a:p>
            <a:r>
              <a:rPr lang="en-US" dirty="0" smtClean="0"/>
              <a:t>Mol HF X mol SiF</a:t>
            </a:r>
            <a:r>
              <a:rPr lang="en-US" baseline="-25000" dirty="0" smtClean="0"/>
              <a:t>4</a:t>
            </a:r>
            <a:r>
              <a:rPr lang="en-US" dirty="0" smtClean="0"/>
              <a:t>/mol HF = mol SiF</a:t>
            </a:r>
            <a:r>
              <a:rPr lang="en-US" baseline="-25000" dirty="0" smtClean="0"/>
              <a:t>4</a:t>
            </a:r>
            <a:r>
              <a:rPr lang="en-US" dirty="0" smtClean="0"/>
              <a:t> produced</a:t>
            </a:r>
          </a:p>
          <a:p>
            <a:endParaRPr lang="en-US" dirty="0"/>
          </a:p>
          <a:p>
            <a:r>
              <a:rPr lang="en-US" dirty="0" smtClean="0"/>
              <a:t>Mol Sio</a:t>
            </a:r>
            <a:r>
              <a:rPr lang="en-US" baseline="-25000" dirty="0" smtClean="0"/>
              <a:t>2</a:t>
            </a:r>
            <a:r>
              <a:rPr lang="en-US" dirty="0" smtClean="0"/>
              <a:t> X mol SiF</a:t>
            </a:r>
            <a:r>
              <a:rPr lang="en-US" baseline="-25000" dirty="0" smtClean="0"/>
              <a:t>4</a:t>
            </a:r>
            <a:r>
              <a:rPr lang="en-US" dirty="0" smtClean="0"/>
              <a:t>/mol SiO</a:t>
            </a:r>
            <a:r>
              <a:rPr lang="en-US" baseline="-25000" dirty="0" smtClean="0"/>
              <a:t>2</a:t>
            </a:r>
            <a:r>
              <a:rPr lang="en-US" dirty="0" smtClean="0"/>
              <a:t> = mol SiF</a:t>
            </a:r>
            <a:r>
              <a:rPr lang="en-US" baseline="-25000" dirty="0" smtClean="0"/>
              <a:t>4</a:t>
            </a:r>
            <a:r>
              <a:rPr lang="en-US" dirty="0" smtClean="0"/>
              <a:t> produced</a:t>
            </a:r>
          </a:p>
          <a:p>
            <a:endParaRPr lang="en-US" dirty="0"/>
          </a:p>
          <a:p>
            <a:r>
              <a:rPr lang="en-US" dirty="0" smtClean="0"/>
              <a:t>What is the limiting reactant? </a:t>
            </a:r>
          </a:p>
          <a:p>
            <a:endParaRPr lang="en-US" dirty="0"/>
          </a:p>
          <a:p>
            <a:r>
              <a:rPr lang="en-US" dirty="0" smtClean="0"/>
              <a:t>HF</a:t>
            </a:r>
          </a:p>
        </p:txBody>
      </p:sp>
    </p:spTree>
    <p:extLst>
      <p:ext uri="{BB962C8B-B14F-4D97-AF65-F5344CB8AC3E}">
        <p14:creationId xmlns:p14="http://schemas.microsoft.com/office/powerpoint/2010/main" val="104198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30" y="1752600"/>
            <a:ext cx="9025870" cy="4373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Theoretical yield</a:t>
            </a:r>
            <a:r>
              <a:rPr lang="en-US" dirty="0" smtClean="0"/>
              <a:t>- the max amount of product produced from given amount of reactant.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Actual yield</a:t>
            </a:r>
            <a:r>
              <a:rPr lang="en-US" dirty="0" smtClean="0"/>
              <a:t>- product is measured amount of product obtained from reaction.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Percentage yield</a:t>
            </a:r>
            <a:r>
              <a:rPr lang="en-US" dirty="0" smtClean="0"/>
              <a:t>- ratio of actual yield to theoretical yield, multiplied by 100.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Percentage yield = actual yield</a:t>
            </a:r>
            <a:r>
              <a:rPr lang="en-US" dirty="0" smtClean="0">
                <a:solidFill>
                  <a:srgbClr val="FFFF00"/>
                </a:solidFill>
              </a:rPr>
              <a:t>/theoretical </a:t>
            </a:r>
            <a:r>
              <a:rPr lang="en-US" dirty="0" smtClean="0">
                <a:solidFill>
                  <a:srgbClr val="FFFF00"/>
                </a:solidFill>
              </a:rPr>
              <a:t>yield X 100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Yield, </a:t>
            </a:r>
            <a:r>
              <a:rPr lang="en-US" b="0" i="1" dirty="0"/>
              <a:t>continued</a:t>
            </a:r>
          </a:p>
        </p:txBody>
      </p:sp>
      <p:sp>
        <p:nvSpPr>
          <p:cNvPr id="205619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rIns="0"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rgbClr val="FFCC00"/>
                </a:solidFill>
              </a:rPr>
              <a:t>Sample </a:t>
            </a:r>
            <a:r>
              <a:rPr lang="en-US" b="1" dirty="0" smtClean="0">
                <a:solidFill>
                  <a:srgbClr val="FFCC00"/>
                </a:solidFill>
              </a:rPr>
              <a:t>Problem</a:t>
            </a:r>
            <a:endParaRPr lang="en-US" b="1" dirty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dirty="0"/>
              <a:t>Chlorobenzene</a:t>
            </a:r>
            <a:r>
              <a:rPr lang="en-US" dirty="0"/>
              <a:t>,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Cl, is used in the production of many important chemicals, such as aspirin, dyes, and disinfectants. One industrial method of preparing </a:t>
            </a:r>
            <a:r>
              <a:rPr lang="en-US" dirty="0"/>
              <a:t>chlorobenzene</a:t>
            </a:r>
            <a:r>
              <a:rPr lang="en-US" dirty="0"/>
              <a:t> is to react benzene,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, </a:t>
            </a:r>
            <a:r>
              <a:rPr lang="en-US" dirty="0">
                <a:solidFill>
                  <a:schemeClr val="tx1"/>
                </a:solidFill>
              </a:rPr>
              <a:t>with chlorine, as represented by the following equation.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1" dirty="0">
                <a:solidFill>
                  <a:srgbClr val="FFFF00"/>
                </a:solidFill>
              </a:rPr>
              <a:t>	</a:t>
            </a:r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baseline="-25000" dirty="0">
                <a:solidFill>
                  <a:srgbClr val="FFFF00"/>
                </a:solidFill>
              </a:rPr>
              <a:t>6</a:t>
            </a:r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baseline="-25000" dirty="0">
                <a:solidFill>
                  <a:srgbClr val="FFFF00"/>
                </a:solidFill>
              </a:rPr>
              <a:t>6</a:t>
            </a:r>
            <a:r>
              <a:rPr lang="en-US" dirty="0">
                <a:solidFill>
                  <a:srgbClr val="FFFF00"/>
                </a:solidFill>
              </a:rPr>
              <a:t> (l) + Cl</a:t>
            </a:r>
            <a:r>
              <a:rPr lang="en-US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(g) </a:t>
            </a:r>
            <a:r>
              <a:rPr lang="en-US" dirty="0">
                <a:solidFill>
                  <a:srgbClr val="FFFF00"/>
                </a:solidFill>
                <a:cs typeface="Lucida Grande" charset="0"/>
              </a:rPr>
              <a:t>→</a:t>
            </a:r>
            <a:r>
              <a:rPr lang="en-US" dirty="0">
                <a:solidFill>
                  <a:srgbClr val="FFFF00"/>
                </a:solidFill>
              </a:rPr>
              <a:t> C</a:t>
            </a:r>
            <a:r>
              <a:rPr lang="en-US" baseline="-25000" dirty="0">
                <a:solidFill>
                  <a:srgbClr val="FFFF00"/>
                </a:solidFill>
              </a:rPr>
              <a:t>6</a:t>
            </a:r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baseline="-25000" dirty="0">
                <a:solidFill>
                  <a:srgbClr val="FFFF00"/>
                </a:solidFill>
              </a:rPr>
              <a:t>5</a:t>
            </a:r>
            <a:r>
              <a:rPr lang="en-US" dirty="0">
                <a:solidFill>
                  <a:srgbClr val="FFFF00"/>
                </a:solidFill>
              </a:rPr>
              <a:t>Cl(l) + </a:t>
            </a:r>
            <a:r>
              <a:rPr lang="en-US" dirty="0">
                <a:solidFill>
                  <a:srgbClr val="FFFF00"/>
                </a:solidFill>
              </a:rPr>
              <a:t>HCl</a:t>
            </a:r>
            <a:r>
              <a:rPr lang="en-US" dirty="0">
                <a:solidFill>
                  <a:srgbClr val="FFFF00"/>
                </a:solidFill>
              </a:rPr>
              <a:t>(g)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When 36.8 g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 react with an excess of Cl2, the actual yield of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Cl is 38.8 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What is the percentage yield of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Cl?</a:t>
            </a:r>
          </a:p>
        </p:txBody>
      </p:sp>
      <p:sp>
        <p:nvSpPr>
          <p:cNvPr id="2056201" name="AutoShape 9"/>
          <p:cNvSpPr>
            <a:spLocks noChangeArrowheads="1"/>
          </p:cNvSpPr>
          <p:nvPr/>
        </p:nvSpPr>
        <p:spPr bwMode="auto">
          <a:xfrm rot="10800000">
            <a:off x="3657600" y="2057400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6202" name="AutoShape 10"/>
          <p:cNvSpPr>
            <a:spLocks noChangeArrowheads="1"/>
          </p:cNvSpPr>
          <p:nvPr/>
        </p:nvSpPr>
        <p:spPr bwMode="auto">
          <a:xfrm rot="10800000">
            <a:off x="6873875" y="4495800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6203" name="Rectangl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62738" y="6261100"/>
            <a:ext cx="1143000" cy="2921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6204" name="AutoShape 12"/>
          <p:cNvSpPr>
            <a:spLocks noChangeArrowheads="1"/>
          </p:cNvSpPr>
          <p:nvPr/>
        </p:nvSpPr>
        <p:spPr bwMode="auto">
          <a:xfrm rot="10800000">
            <a:off x="6880225" y="3841750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6205" name="AutoShape 13"/>
          <p:cNvSpPr>
            <a:spLocks noChangeArrowheads="1"/>
          </p:cNvSpPr>
          <p:nvPr/>
        </p:nvSpPr>
        <p:spPr bwMode="auto">
          <a:xfrm rot="10800000">
            <a:off x="5524500" y="5468938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8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199" grpId="0" build="p"/>
      <p:bldP spid="2056201" grpId="0" animBg="1"/>
      <p:bldP spid="2056202" grpId="0" animBg="1"/>
      <p:bldP spid="2056204" grpId="0" animBg="1"/>
      <p:bldP spid="20562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23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914400"/>
            <a:ext cx="8002587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Percentage Yield, </a:t>
            </a:r>
            <a:r>
              <a:rPr lang="en-US" b="0" i="1" dirty="0"/>
              <a:t>continued</a:t>
            </a:r>
          </a:p>
        </p:txBody>
      </p:sp>
      <p:sp>
        <p:nvSpPr>
          <p:cNvPr id="2057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963113" cy="5105400"/>
          </a:xfrm>
        </p:spPr>
        <p:txBody>
          <a:bodyPr/>
          <a:lstStyle/>
          <a:p>
            <a:pPr marL="0" indent="0">
              <a:buFontTx/>
              <a:buNone/>
              <a:tabLst>
                <a:tab pos="1143000" algn="l"/>
              </a:tabLst>
            </a:pPr>
            <a:r>
              <a:rPr lang="en-US" b="1" dirty="0">
                <a:solidFill>
                  <a:srgbClr val="FF0000"/>
                </a:solidFill>
              </a:rPr>
              <a:t>Sample Problem </a:t>
            </a:r>
            <a:r>
              <a:rPr lang="en-US" b="1" dirty="0" smtClean="0">
                <a:solidFill>
                  <a:srgbClr val="FF0000"/>
                </a:solidFill>
              </a:rPr>
              <a:t>Solution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tabLst>
                <a:tab pos="1143000" algn="l"/>
              </a:tabLst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>
                <a:solidFill>
                  <a:srgbClr val="FFFF00"/>
                </a:solidFill>
              </a:rPr>
              <a:t>C</a:t>
            </a:r>
            <a:r>
              <a:rPr lang="en-US" baseline="-25000" dirty="0">
                <a:solidFill>
                  <a:srgbClr val="FFFF00"/>
                </a:solidFill>
              </a:rPr>
              <a:t>6</a:t>
            </a:r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baseline="-25000" dirty="0">
                <a:solidFill>
                  <a:srgbClr val="FFFF00"/>
                </a:solidFill>
              </a:rPr>
              <a:t>6</a:t>
            </a:r>
            <a:r>
              <a:rPr lang="en-US" dirty="0">
                <a:solidFill>
                  <a:srgbClr val="FFFF00"/>
                </a:solidFill>
              </a:rPr>
              <a:t> (l) + Cl</a:t>
            </a:r>
            <a:r>
              <a:rPr lang="en-US" baseline="-25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(g) </a:t>
            </a:r>
            <a:r>
              <a:rPr lang="en-US" dirty="0">
                <a:solidFill>
                  <a:srgbClr val="FFFF00"/>
                </a:solidFill>
                <a:cs typeface="Lucida Grande" charset="0"/>
              </a:rPr>
              <a:t>→</a:t>
            </a:r>
            <a:r>
              <a:rPr lang="en-US" dirty="0">
                <a:solidFill>
                  <a:srgbClr val="FFFF00"/>
                </a:solidFill>
              </a:rPr>
              <a:t> C</a:t>
            </a:r>
            <a:r>
              <a:rPr lang="en-US" baseline="-25000" dirty="0">
                <a:solidFill>
                  <a:srgbClr val="FFFF00"/>
                </a:solidFill>
              </a:rPr>
              <a:t>6</a:t>
            </a:r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baseline="-25000" dirty="0">
                <a:solidFill>
                  <a:srgbClr val="FFFF00"/>
                </a:solidFill>
              </a:rPr>
              <a:t>5</a:t>
            </a:r>
            <a:r>
              <a:rPr lang="en-US" dirty="0">
                <a:solidFill>
                  <a:srgbClr val="FFFF00"/>
                </a:solidFill>
              </a:rPr>
              <a:t>Cl(l) + </a:t>
            </a:r>
            <a:r>
              <a:rPr lang="en-US" dirty="0">
                <a:solidFill>
                  <a:srgbClr val="FFFF00"/>
                </a:solidFill>
              </a:rPr>
              <a:t>HCl</a:t>
            </a:r>
            <a:r>
              <a:rPr lang="en-US" dirty="0">
                <a:solidFill>
                  <a:srgbClr val="FFFF00"/>
                </a:solidFill>
              </a:rPr>
              <a:t>(g)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143000" algn="l"/>
              </a:tabLst>
            </a:pPr>
            <a:r>
              <a:rPr lang="en-US" b="1" u="sng" dirty="0">
                <a:solidFill>
                  <a:schemeClr val="tx1"/>
                </a:solidFill>
              </a:rPr>
              <a:t>Given: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mass of C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 = 36.8 g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143000" algn="l"/>
              </a:tabLst>
            </a:pPr>
            <a:r>
              <a:rPr lang="en-US" dirty="0">
                <a:solidFill>
                  <a:schemeClr val="tx1"/>
                </a:solidFill>
              </a:rPr>
              <a:t>	mass of Cl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= excess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143000" algn="l"/>
              </a:tabLst>
            </a:pPr>
            <a:r>
              <a:rPr lang="en-US" dirty="0">
                <a:solidFill>
                  <a:schemeClr val="tx1"/>
                </a:solidFill>
              </a:rPr>
              <a:t>	actual yield of C</a:t>
            </a:r>
            <a:r>
              <a:rPr lang="en-US" baseline="-25000" dirty="0">
                <a:solidFill>
                  <a:schemeClr val="tx1"/>
                </a:solidFill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5</a:t>
            </a:r>
            <a:r>
              <a:rPr lang="en-US" dirty="0">
                <a:solidFill>
                  <a:schemeClr val="tx1"/>
                </a:solidFill>
              </a:rPr>
              <a:t>Cl = 38.8 </a:t>
            </a:r>
            <a:r>
              <a:rPr lang="en-US" dirty="0" smtClean="0">
                <a:solidFill>
                  <a:schemeClr val="tx1"/>
                </a:solidFill>
              </a:rPr>
              <a:t>g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14300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  <a:tabLst>
                <a:tab pos="1143000" algn="l"/>
              </a:tabLst>
            </a:pPr>
            <a:r>
              <a:rPr lang="en-US" b="1" u="sng" dirty="0">
                <a:solidFill>
                  <a:srgbClr val="FFFFFF"/>
                </a:solidFill>
              </a:rPr>
              <a:t>Unknown:</a:t>
            </a:r>
            <a:r>
              <a:rPr lang="en-US" dirty="0">
                <a:solidFill>
                  <a:srgbClr val="FFFFFF"/>
                </a:solidFill>
              </a:rPr>
              <a:t> percentage yield of C</a:t>
            </a:r>
            <a:r>
              <a:rPr lang="en-US" baseline="-25000" dirty="0">
                <a:solidFill>
                  <a:srgbClr val="FFFFFF"/>
                </a:solidFill>
              </a:rPr>
              <a:t>6</a:t>
            </a:r>
            <a:r>
              <a:rPr lang="en-US" dirty="0">
                <a:solidFill>
                  <a:srgbClr val="FFFFFF"/>
                </a:solidFill>
              </a:rPr>
              <a:t>H</a:t>
            </a:r>
            <a:r>
              <a:rPr lang="en-US" baseline="-25000" dirty="0">
                <a:solidFill>
                  <a:srgbClr val="FFFFFF"/>
                </a:solidFill>
              </a:rPr>
              <a:t>5</a:t>
            </a:r>
            <a:r>
              <a:rPr lang="en-US" dirty="0">
                <a:solidFill>
                  <a:srgbClr val="FFFFFF"/>
                </a:solidFill>
              </a:rPr>
              <a:t>Cl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1143000" algn="l"/>
              </a:tabLst>
            </a:pPr>
            <a:r>
              <a:rPr lang="en-US" b="1" u="sng" dirty="0" smtClean="0">
                <a:solidFill>
                  <a:srgbClr val="FFFFFF"/>
                </a:solidFill>
              </a:rPr>
              <a:t>Solution: </a:t>
            </a:r>
            <a:r>
              <a:rPr lang="en-US" dirty="0" smtClean="0">
                <a:solidFill>
                  <a:srgbClr val="FFFFFF"/>
                </a:solidFill>
              </a:rPr>
              <a:t>Theoretical </a:t>
            </a:r>
            <a:r>
              <a:rPr lang="en-US" dirty="0">
                <a:solidFill>
                  <a:srgbClr val="FFFFFF"/>
                </a:solidFill>
              </a:rPr>
              <a:t>yield</a:t>
            </a:r>
          </a:p>
        </p:txBody>
      </p:sp>
      <p:sp>
        <p:nvSpPr>
          <p:cNvPr id="2057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057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655011"/>
              </p:ext>
            </p:extLst>
          </p:nvPr>
        </p:nvGraphicFramePr>
        <p:xfrm>
          <a:off x="739775" y="5743575"/>
          <a:ext cx="7664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4" imgW="4343796" imgH="444897" progId="Equation.3">
                  <p:embed/>
                </p:oleObj>
              </mc:Choice>
              <mc:Fallback>
                <p:oleObj name="Equation" r:id="rId4" imgW="4343796" imgH="4448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5743575"/>
                        <a:ext cx="766445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225" name="Rectangle 9"/>
          <p:cNvSpPr>
            <a:spLocks noChangeArrowheads="1"/>
          </p:cNvSpPr>
          <p:nvPr/>
        </p:nvSpPr>
        <p:spPr bwMode="auto">
          <a:xfrm>
            <a:off x="1411867" y="5421465"/>
            <a:ext cx="503872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 eaLnBrk="0" hangingPunct="0">
              <a:lnSpc>
                <a:spcPct val="90000"/>
              </a:lnSpc>
              <a:buFontTx/>
              <a:buNone/>
            </a:pPr>
            <a:r>
              <a:rPr lang="en-US" sz="1600" b="0" i="1" dirty="0">
                <a:solidFill>
                  <a:srgbClr val="FFCC00"/>
                </a:solidFill>
              </a:rPr>
              <a:t>molar mass factor          mol ratio               molar mass</a:t>
            </a:r>
          </a:p>
        </p:txBody>
      </p:sp>
      <p:sp>
        <p:nvSpPr>
          <p:cNvPr id="2057234" name="Rectangl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62738" y="6261100"/>
            <a:ext cx="1143000" cy="2921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9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2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0" name="Rectangle 10"/>
          <p:cNvSpPr>
            <a:spLocks noChangeArrowheads="1"/>
          </p:cNvSpPr>
          <p:nvPr/>
        </p:nvSpPr>
        <p:spPr bwMode="auto">
          <a:xfrm>
            <a:off x="6172200" y="5410200"/>
            <a:ext cx="1066800" cy="533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2058248" name="Object 8"/>
          <p:cNvGraphicFramePr>
            <a:graphicFrameLocks noChangeAspect="1"/>
          </p:cNvGraphicFramePr>
          <p:nvPr/>
        </p:nvGraphicFramePr>
        <p:xfrm>
          <a:off x="762000" y="5245100"/>
          <a:ext cx="65087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3099196" imgH="419497" progId="Equation.DSMT4">
                  <p:embed/>
                </p:oleObj>
              </mc:Choice>
              <mc:Fallback>
                <p:oleObj name="Equation" r:id="rId4" imgW="3099196" imgH="4194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45100"/>
                        <a:ext cx="650875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25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Yield, </a:t>
            </a:r>
            <a:r>
              <a:rPr lang="en-US" b="0" i="1" dirty="0"/>
              <a:t>continued</a:t>
            </a:r>
          </a:p>
        </p:txBody>
      </p:sp>
      <p:sp>
        <p:nvSpPr>
          <p:cNvPr id="205825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FFCC00"/>
                </a:solidFill>
              </a:rPr>
              <a:t>Sample Problem H Solution, </a:t>
            </a:r>
            <a:r>
              <a:rPr lang="en-US" i="1" dirty="0">
                <a:solidFill>
                  <a:srgbClr val="FFCC00"/>
                </a:solidFill>
              </a:rPr>
              <a:t>continued</a:t>
            </a:r>
          </a:p>
          <a:p>
            <a:pPr algn="ctr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CC00"/>
                </a:solidFill>
              </a:rPr>
              <a:t>C</a:t>
            </a:r>
            <a:r>
              <a:rPr lang="en-US" baseline="-25000" dirty="0">
                <a:solidFill>
                  <a:srgbClr val="FFCC00"/>
                </a:solidFill>
              </a:rPr>
              <a:t>6</a:t>
            </a:r>
            <a:r>
              <a:rPr lang="en-US" dirty="0">
                <a:solidFill>
                  <a:srgbClr val="FFCC00"/>
                </a:solidFill>
              </a:rPr>
              <a:t>H</a:t>
            </a:r>
            <a:r>
              <a:rPr lang="en-US" baseline="-25000" dirty="0">
                <a:solidFill>
                  <a:srgbClr val="FFCC00"/>
                </a:solidFill>
              </a:rPr>
              <a:t>6</a:t>
            </a:r>
            <a:r>
              <a:rPr lang="en-US" dirty="0">
                <a:solidFill>
                  <a:srgbClr val="FFCC00"/>
                </a:solidFill>
              </a:rPr>
              <a:t>(l) + Cl</a:t>
            </a:r>
            <a:r>
              <a:rPr lang="en-US" baseline="-25000" dirty="0">
                <a:solidFill>
                  <a:srgbClr val="FFCC00"/>
                </a:solidFill>
              </a:rPr>
              <a:t>2</a:t>
            </a:r>
            <a:r>
              <a:rPr lang="en-US" dirty="0">
                <a:solidFill>
                  <a:srgbClr val="FFCC00"/>
                </a:solidFill>
              </a:rPr>
              <a:t>(g) </a:t>
            </a:r>
            <a:r>
              <a:rPr lang="en-US" dirty="0">
                <a:solidFill>
                  <a:srgbClr val="FFCC00"/>
                </a:solidFill>
                <a:cs typeface="Lucida Grande" charset="0"/>
              </a:rPr>
              <a:t>→</a:t>
            </a:r>
            <a:r>
              <a:rPr lang="en-US" dirty="0">
                <a:solidFill>
                  <a:srgbClr val="FFCC00"/>
                </a:solidFill>
              </a:rPr>
              <a:t> C</a:t>
            </a:r>
            <a:r>
              <a:rPr lang="en-US" baseline="-25000" dirty="0">
                <a:solidFill>
                  <a:srgbClr val="FFCC00"/>
                </a:solidFill>
              </a:rPr>
              <a:t>6</a:t>
            </a:r>
            <a:r>
              <a:rPr lang="en-US" dirty="0">
                <a:solidFill>
                  <a:srgbClr val="FFCC00"/>
                </a:solidFill>
              </a:rPr>
              <a:t>H</a:t>
            </a:r>
            <a:r>
              <a:rPr lang="en-US" baseline="-25000" dirty="0">
                <a:solidFill>
                  <a:srgbClr val="FFCC00"/>
                </a:solidFill>
              </a:rPr>
              <a:t>5</a:t>
            </a:r>
            <a:r>
              <a:rPr lang="en-US" dirty="0">
                <a:solidFill>
                  <a:srgbClr val="FFCC00"/>
                </a:solidFill>
              </a:rPr>
              <a:t>Cl(l) + </a:t>
            </a:r>
            <a:r>
              <a:rPr lang="en-US" dirty="0">
                <a:solidFill>
                  <a:srgbClr val="FFCC00"/>
                </a:solidFill>
              </a:rPr>
              <a:t>HCl</a:t>
            </a:r>
            <a:r>
              <a:rPr lang="en-US" dirty="0">
                <a:solidFill>
                  <a:srgbClr val="FFCC00"/>
                </a:solidFill>
              </a:rPr>
              <a:t>(g)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FFCC00"/>
                </a:solidFill>
              </a:rPr>
              <a:t>Theoretical yield</a:t>
            </a:r>
          </a:p>
        </p:txBody>
      </p:sp>
      <p:sp>
        <p:nvSpPr>
          <p:cNvPr id="2058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058244" name="Object 4"/>
          <p:cNvGraphicFramePr>
            <a:graphicFrameLocks noChangeAspect="1"/>
          </p:cNvGraphicFramePr>
          <p:nvPr/>
        </p:nvGraphicFramePr>
        <p:xfrm>
          <a:off x="608013" y="2930525"/>
          <a:ext cx="807878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6" imgW="4724796" imgH="686197" progId="Equation.DSMT4">
                  <p:embed/>
                </p:oleObj>
              </mc:Choice>
              <mc:Fallback>
                <p:oleObj name="Equation" r:id="rId6" imgW="4724796" imgH="6861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2930525"/>
                        <a:ext cx="8078787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247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058246" name="Object 6"/>
          <p:cNvGraphicFramePr>
            <a:graphicFrameLocks noChangeAspect="1"/>
          </p:cNvGraphicFramePr>
          <p:nvPr/>
        </p:nvGraphicFramePr>
        <p:xfrm>
          <a:off x="762000" y="4343400"/>
          <a:ext cx="7124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8" imgW="3619896" imgH="419497" progId="Equation.3">
                  <p:embed/>
                </p:oleObj>
              </mc:Choice>
              <mc:Fallback>
                <p:oleObj name="Equation" r:id="rId8" imgW="3619896" imgH="41949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43400"/>
                        <a:ext cx="71247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249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058255" name="Rectangle 15"/>
          <p:cNvSpPr>
            <a:spLocks noChangeArrowheads="1"/>
          </p:cNvSpPr>
          <p:nvPr/>
        </p:nvSpPr>
        <p:spPr bwMode="auto">
          <a:xfrm>
            <a:off x="685800" y="4114800"/>
            <a:ext cx="8001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0" hangingPunct="0">
              <a:buFontTx/>
              <a:buNone/>
            </a:pPr>
            <a:r>
              <a:rPr lang="en-US" b="0" dirty="0">
                <a:solidFill>
                  <a:srgbClr val="FFCC00"/>
                </a:solidFill>
              </a:rPr>
              <a:t>Percentage yield</a:t>
            </a:r>
          </a:p>
        </p:txBody>
      </p:sp>
      <p:sp>
        <p:nvSpPr>
          <p:cNvPr id="2058257" name="AutoShape 17"/>
          <p:cNvSpPr>
            <a:spLocks noChangeArrowheads="1"/>
          </p:cNvSpPr>
          <p:nvPr/>
        </p:nvSpPr>
        <p:spPr bwMode="auto">
          <a:xfrm rot="10800000">
            <a:off x="6416675" y="1984375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258" name="AutoShape 18"/>
          <p:cNvSpPr>
            <a:spLocks noChangeArrowheads="1"/>
          </p:cNvSpPr>
          <p:nvPr/>
        </p:nvSpPr>
        <p:spPr bwMode="auto">
          <a:xfrm rot="10800000">
            <a:off x="7467600" y="2362200"/>
            <a:ext cx="136525" cy="73025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8263" name="Rectangle 2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662738" y="6261100"/>
            <a:ext cx="1143000" cy="2921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50" grpId="0" animBg="1"/>
      <p:bldP spid="2058253" grpId="0" build="p"/>
      <p:bldP spid="2058257" grpId="0" animBg="1"/>
      <p:bldP spid="205825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53</TotalTime>
  <Words>187</Words>
  <Application>Microsoft Macintosh PowerPoint</Application>
  <PresentationFormat>On-screen Show (4:3)</PresentationFormat>
  <Paragraphs>57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Apothecary</vt:lpstr>
      <vt:lpstr>Equation</vt:lpstr>
      <vt:lpstr>Limiting reactants, Percent Yield, Actual and Theoretical yield</vt:lpstr>
      <vt:lpstr>Limiting Reactants</vt:lpstr>
      <vt:lpstr>Practice </vt:lpstr>
      <vt:lpstr>Sample Problem F Solution SiO2(s) + 4HF(g) → SiF4(g) + 2H2O(l)</vt:lpstr>
      <vt:lpstr>PowerPoint Presentation</vt:lpstr>
      <vt:lpstr>Percentage Yield, continued</vt:lpstr>
      <vt:lpstr>Percentage Yield, continued</vt:lpstr>
      <vt:lpstr>Percentage Yield, continued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Limiting reactants, Percent Yield, Actual and Theoretical yield</dc:title>
  <dc:creator>LAHEATHER FISHER</dc:creator>
  <cp:lastModifiedBy>LAHEATHER FISHER</cp:lastModifiedBy>
  <cp:revision>5</cp:revision>
  <dcterms:created xsi:type="dcterms:W3CDTF">2014-04-01T12:24:11Z</dcterms:created>
  <dcterms:modified xsi:type="dcterms:W3CDTF">2014-04-01T22:17:35Z</dcterms:modified>
</cp:coreProperties>
</file>