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.xml" ContentType="application/vnd.openxmlformats-officedocument.presentationml.notesSlide+xml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23" r:id="rId1"/>
  </p:sldMasterIdLst>
  <p:notesMasterIdLst>
    <p:notesMasterId r:id="rId23"/>
  </p:notesMasterIdLst>
  <p:sldIdLst>
    <p:sldId id="256" r:id="rId2"/>
    <p:sldId id="276" r:id="rId3"/>
    <p:sldId id="257" r:id="rId4"/>
    <p:sldId id="258" r:id="rId5"/>
    <p:sldId id="259" r:id="rId6"/>
    <p:sldId id="264" r:id="rId7"/>
    <p:sldId id="265" r:id="rId8"/>
    <p:sldId id="266" r:id="rId9"/>
    <p:sldId id="260" r:id="rId10"/>
    <p:sldId id="261" r:id="rId11"/>
    <p:sldId id="267" r:id="rId12"/>
    <p:sldId id="268" r:id="rId13"/>
    <p:sldId id="269" r:id="rId14"/>
    <p:sldId id="270" r:id="rId15"/>
    <p:sldId id="271" r:id="rId16"/>
    <p:sldId id="273" r:id="rId17"/>
    <p:sldId id="262" r:id="rId18"/>
    <p:sldId id="263" r:id="rId19"/>
    <p:sldId id="274" r:id="rId20"/>
    <p:sldId id="275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12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A0D11-2D97-B14C-89F5-86643A6650E8}" type="datetimeFigureOut">
              <a:rPr lang="en-US" smtClean="0"/>
              <a:t>11/22/13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54788-5DAC-D046-BF22-F78E5AA378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479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ACDB3CC-F982-40F9-8DD6-BCC9AFBF44BD}" type="datetime1">
              <a:rPr lang="en-US" smtClean="0"/>
              <a:pPr/>
              <a:t>11/22/13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8E58-5947-E648-8218-58329B375067}" type="datetimeFigureOut">
              <a:rPr lang="en-US" smtClean="0"/>
              <a:t>11/22/13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B5DE-44DE-8C44-BEE4-8F9476E209E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8E58-5947-E648-8218-58329B375067}" type="datetimeFigureOut">
              <a:rPr lang="en-US" smtClean="0"/>
              <a:t>11/22/13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B5DE-44DE-8C44-BEE4-8F9476E209E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1036638"/>
            <a:ext cx="8077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722438"/>
            <a:ext cx="3962400" cy="4373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22438"/>
            <a:ext cx="3962400" cy="4373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37047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8E58-5947-E648-8218-58329B375067}" type="datetimeFigureOut">
              <a:rPr lang="en-US" smtClean="0"/>
              <a:t>11/22/13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B5DE-44DE-8C44-BEE4-8F9476E209E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11/22/13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8E58-5947-E648-8218-58329B375067}" type="datetimeFigureOut">
              <a:rPr lang="en-US" smtClean="0"/>
              <a:t>11/22/13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B5DE-44DE-8C44-BEE4-8F9476E209E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8E58-5947-E648-8218-58329B375067}" type="datetimeFigureOut">
              <a:rPr lang="en-US" smtClean="0"/>
              <a:t>11/22/13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B5DE-44DE-8C44-BEE4-8F9476E209E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8E58-5947-E648-8218-58329B375067}" type="datetimeFigureOut">
              <a:rPr lang="en-US" smtClean="0"/>
              <a:t>11/22/13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B5DE-44DE-8C44-BEE4-8F9476E209E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8E58-5947-E648-8218-58329B375067}" type="datetimeFigureOut">
              <a:rPr lang="en-US" smtClean="0"/>
              <a:t>11/22/13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B5DE-44DE-8C44-BEE4-8F9476E209E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2758E58-5947-E648-8218-58329B375067}" type="datetimeFigureOut">
              <a:rPr lang="en-US" smtClean="0"/>
              <a:t>11/22/13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2758E58-5947-E648-8218-58329B375067}" type="datetimeFigureOut">
              <a:rPr lang="en-US" smtClean="0"/>
              <a:t>11/22/13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586B5DE-44DE-8C44-BEE4-8F9476E209E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3.jpeg"/><Relationship Id="rId1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2758E58-5947-E648-8218-58329B375067}" type="datetimeFigureOut">
              <a:rPr lang="en-US" smtClean="0"/>
              <a:t>11/22/13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586B5DE-44DE-8C44-BEE4-8F9476E209E7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4" r:id="rId1"/>
    <p:sldLayoutId id="2147484425" r:id="rId2"/>
    <p:sldLayoutId id="2147484426" r:id="rId3"/>
    <p:sldLayoutId id="2147484427" r:id="rId4"/>
    <p:sldLayoutId id="2147484428" r:id="rId5"/>
    <p:sldLayoutId id="2147484429" r:id="rId6"/>
    <p:sldLayoutId id="2147484430" r:id="rId7"/>
    <p:sldLayoutId id="2147484431" r:id="rId8"/>
    <p:sldLayoutId id="2147484432" r:id="rId9"/>
    <p:sldLayoutId id="2147484433" r:id="rId10"/>
    <p:sldLayoutId id="2147484434" r:id="rId11"/>
    <p:sldLayoutId id="214748443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8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Covalent &amp;Metallic </a:t>
            </a:r>
            <a:r>
              <a:rPr lang="en-US" dirty="0" smtClean="0"/>
              <a:t>Bonding and VSEPR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Bonding Part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49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VSEPR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V- valence</a:t>
            </a:r>
          </a:p>
          <a:p>
            <a:r>
              <a:rPr lang="en-US" sz="3200" dirty="0" smtClean="0"/>
              <a:t>S- shell</a:t>
            </a:r>
          </a:p>
          <a:p>
            <a:r>
              <a:rPr lang="en-US" sz="3200" dirty="0" smtClean="0"/>
              <a:t>E- electron</a:t>
            </a:r>
          </a:p>
          <a:p>
            <a:r>
              <a:rPr lang="en-US" sz="3200" dirty="0" smtClean="0"/>
              <a:t>P- pair</a:t>
            </a:r>
          </a:p>
          <a:p>
            <a:r>
              <a:rPr lang="en-US" sz="3200" dirty="0" smtClean="0"/>
              <a:t>R- repulsion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981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VSEPR theory states: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14" y="1080039"/>
            <a:ext cx="7603848" cy="523773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sz="3500" dirty="0" smtClean="0"/>
              <a:t>Repulsion between the sets of valence-level electrons surrounding an atom causes these sets to be oriented as far apart as possible.</a:t>
            </a:r>
          </a:p>
          <a:p>
            <a:pPr marL="682625" lvl="1" indent="-225425" eaLnBrk="0" hangingPunct="0">
              <a:lnSpc>
                <a:spcPct val="90000"/>
              </a:lnSpc>
              <a:spcBef>
                <a:spcPct val="0"/>
              </a:spcBef>
              <a:buSzTx/>
            </a:pPr>
            <a:r>
              <a:rPr lang="en-US" sz="3500" dirty="0">
                <a:solidFill>
                  <a:srgbClr val="3366FF"/>
                </a:solidFill>
              </a:rPr>
              <a:t>example</a:t>
            </a:r>
            <a:r>
              <a:rPr lang="en-US" sz="3500" dirty="0"/>
              <a:t>:  BeF</a:t>
            </a:r>
            <a:r>
              <a:rPr lang="en-US" sz="3500" baseline="-25000" dirty="0"/>
              <a:t>2</a:t>
            </a:r>
            <a:r>
              <a:rPr lang="en-US" sz="3500" dirty="0"/>
              <a:t> </a:t>
            </a:r>
          </a:p>
          <a:p>
            <a:pPr marL="682625" lvl="1" indent="-225425" eaLnBrk="0" hangingPunct="0">
              <a:lnSpc>
                <a:spcPct val="90000"/>
              </a:lnSpc>
              <a:spcBef>
                <a:spcPct val="0"/>
              </a:spcBef>
              <a:buSzTx/>
            </a:pPr>
            <a:r>
              <a:rPr lang="en-US" sz="3500" dirty="0"/>
              <a:t>The central beryllium atom is surrounded by only the two electron pairs it shares with the fluorine atoms.</a:t>
            </a:r>
          </a:p>
          <a:p>
            <a:pPr marL="682625" lvl="1" indent="-225425" eaLnBrk="0" hangingPunct="0">
              <a:lnSpc>
                <a:spcPct val="80000"/>
              </a:lnSpc>
              <a:spcBef>
                <a:spcPct val="0"/>
              </a:spcBef>
              <a:buSzTx/>
            </a:pPr>
            <a:endParaRPr lang="en-US" sz="3500" dirty="0"/>
          </a:p>
          <a:p>
            <a:pPr marL="682625" lvl="1" indent="-225425" eaLnBrk="0" hangingPunct="0">
              <a:lnSpc>
                <a:spcPct val="90000"/>
              </a:lnSpc>
              <a:spcBef>
                <a:spcPct val="0"/>
              </a:spcBef>
              <a:buSzTx/>
            </a:pPr>
            <a:r>
              <a:rPr lang="en-US" sz="3500" dirty="0"/>
              <a:t>According to VSEPR, the shared pairs will be as far away from each other as possible, so the bonds to fluorine will be 180</a:t>
            </a:r>
            <a:r>
              <a:rPr lang="en-US" sz="3500" dirty="0">
                <a:cs typeface="Arial" charset="0"/>
              </a:rPr>
              <a:t>° apart from each other</a:t>
            </a:r>
            <a:r>
              <a:rPr lang="en-US" sz="3500" dirty="0" smtClean="0">
                <a:cs typeface="Arial" charset="0"/>
              </a:rPr>
              <a:t>.</a:t>
            </a:r>
          </a:p>
          <a:p>
            <a:pPr marL="682625" lvl="1" indent="-225425" eaLnBrk="0" hangingPunct="0">
              <a:lnSpc>
                <a:spcPct val="90000"/>
              </a:lnSpc>
              <a:spcBef>
                <a:spcPct val="0"/>
              </a:spcBef>
              <a:buSzTx/>
            </a:pPr>
            <a:endParaRPr lang="en-US" sz="3500" dirty="0">
              <a:cs typeface="Arial" charset="0"/>
            </a:endParaRPr>
          </a:p>
          <a:p>
            <a:pPr marL="682625" lvl="1" indent="-225425" eaLnBrk="0" hangingPunct="0">
              <a:lnSpc>
                <a:spcPct val="90000"/>
              </a:lnSpc>
              <a:spcBef>
                <a:spcPct val="0"/>
              </a:spcBef>
              <a:buSzTx/>
            </a:pPr>
            <a:r>
              <a:rPr lang="en-US" sz="3500" dirty="0" smtClean="0">
                <a:cs typeface="Arial" charset="0"/>
              </a:rPr>
              <a:t>Molecule will be linear: </a:t>
            </a:r>
            <a:endParaRPr lang="en-US" sz="3500" dirty="0">
              <a:cs typeface="Arial" charset="0"/>
            </a:endParaRPr>
          </a:p>
        </p:txBody>
      </p:sp>
      <p:graphicFrame>
        <p:nvGraphicFramePr>
          <p:cNvPr id="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420500"/>
              </p:ext>
            </p:extLst>
          </p:nvPr>
        </p:nvGraphicFramePr>
        <p:xfrm>
          <a:off x="5258960" y="5174514"/>
          <a:ext cx="16002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CS ChemDraw Drawing" r:id="rId3" imgW="1175004" imgH="403860" progId="ChemDraw.Document.6.0">
                  <p:embed/>
                </p:oleObj>
              </mc:Choice>
              <mc:Fallback>
                <p:oleObj name="CS ChemDraw Drawing" r:id="rId3" imgW="1175004" imgH="40386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8960" y="5174514"/>
                        <a:ext cx="1600200" cy="547688"/>
                      </a:xfrm>
                      <a:prstGeom prst="rect">
                        <a:avLst/>
                      </a:prstGeom>
                      <a:solidFill>
                        <a:srgbClr val="3333CC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2485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VSEPR and unshared pairs: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218" y="1805626"/>
            <a:ext cx="7521378" cy="4396678"/>
          </a:xfrm>
        </p:spPr>
        <p:txBody>
          <a:bodyPr>
            <a:noAutofit/>
          </a:bodyPr>
          <a:lstStyle/>
          <a:p>
            <a:pPr marL="231775" indent="-231775" eaLnBrk="0" hangingPunct="0">
              <a:lnSpc>
                <a:spcPct val="95000"/>
              </a:lnSpc>
              <a:spcBef>
                <a:spcPct val="0"/>
              </a:spcBef>
              <a:buSzTx/>
            </a:pPr>
            <a:r>
              <a:rPr lang="en-US" sz="3000" dirty="0"/>
              <a:t>Unshared electron pairs repel other electron pairs more strongly than bonding pairs do.</a:t>
            </a:r>
          </a:p>
          <a:p>
            <a:pPr marL="231775" indent="-231775" eaLnBrk="0" hangingPunct="0">
              <a:lnSpc>
                <a:spcPct val="50000"/>
              </a:lnSpc>
              <a:spcBef>
                <a:spcPct val="0"/>
              </a:spcBef>
              <a:buSzTx/>
            </a:pPr>
            <a:endParaRPr lang="en-US" sz="3000" dirty="0"/>
          </a:p>
          <a:p>
            <a:pPr marL="682625" lvl="1" indent="-225425" eaLnBrk="0" hangingPunct="0">
              <a:lnSpc>
                <a:spcPct val="95000"/>
              </a:lnSpc>
              <a:spcBef>
                <a:spcPct val="0"/>
              </a:spcBef>
              <a:buSzTx/>
            </a:pPr>
            <a:r>
              <a:rPr lang="en-US" sz="3000" dirty="0"/>
              <a:t>This is why the bond angles in ammonia and water are somewhat less than the 109.5</a:t>
            </a:r>
            <a:r>
              <a:rPr lang="en-US" sz="3000" dirty="0">
                <a:cs typeface="Arial" charset="0"/>
              </a:rPr>
              <a:t>° bond angles of a perfectly tetrahedral molecule</a:t>
            </a:r>
            <a:r>
              <a:rPr lang="en-US" sz="3000" dirty="0" smtClean="0"/>
              <a:t>.</a:t>
            </a:r>
            <a:endParaRPr lang="en-US" sz="3000" dirty="0"/>
          </a:p>
          <a:p>
            <a:pPr marL="682625" lvl="1" indent="-225425" eaLnBrk="0" hangingPunct="0">
              <a:lnSpc>
                <a:spcPct val="95000"/>
              </a:lnSpc>
              <a:spcBef>
                <a:spcPct val="0"/>
              </a:spcBef>
              <a:buSzTx/>
            </a:pPr>
            <a:r>
              <a:rPr lang="en-US" sz="3000" dirty="0" smtClean="0"/>
              <a:t>H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O has two unshared pairs and this is why it takes the shape of a bent or angular molecule.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863832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6134969"/>
              </p:ext>
            </p:extLst>
          </p:nvPr>
        </p:nvGraphicFramePr>
        <p:xfrm>
          <a:off x="1570831" y="2020067"/>
          <a:ext cx="5981700" cy="210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Image" r:id="rId3" imgW="5982007" imgH="2101587" progId="Photoshop.Image.7">
                  <p:embed/>
                </p:oleObj>
              </mc:Choice>
              <mc:Fallback>
                <p:oleObj name="Image" r:id="rId3" imgW="5982007" imgH="2101587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0831" y="2020067"/>
                        <a:ext cx="5981700" cy="210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7469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8" descr="Untitled-7 copy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" r="-10517"/>
          <a:stretch/>
        </p:blipFill>
        <p:spPr bwMode="auto">
          <a:xfrm>
            <a:off x="857701" y="2119313"/>
            <a:ext cx="7686321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116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6" descr="Untitled-8 cop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" r="86"/>
          <a:stretch>
            <a:fillRect/>
          </a:stretch>
        </p:blipFill>
        <p:spPr bwMode="auto">
          <a:xfrm>
            <a:off x="956668" y="817582"/>
            <a:ext cx="7103600" cy="49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328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1639" name="Rectangle 7"/>
          <p:cNvSpPr>
            <a:spLocks noChangeArrowheads="1"/>
          </p:cNvSpPr>
          <p:nvPr/>
        </p:nvSpPr>
        <p:spPr bwMode="auto">
          <a:xfrm>
            <a:off x="1257300" y="4648200"/>
            <a:ext cx="952500" cy="4556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0" hangingPunct="0">
              <a:buFontTx/>
              <a:buNone/>
            </a:pPr>
            <a:endParaRPr lang="en-US" b="0" dirty="0">
              <a:solidFill>
                <a:schemeClr val="tx2"/>
              </a:solidFill>
            </a:endParaRPr>
          </a:p>
        </p:txBody>
      </p:sp>
      <p:sp>
        <p:nvSpPr>
          <p:cNvPr id="3141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68363" y="1676400"/>
            <a:ext cx="7977187" cy="3827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/>
          <a:lstStyle/>
          <a:p>
            <a:pPr marL="381000" indent="-381000"/>
            <a:r>
              <a:rPr lang="en-US" b="1" dirty="0">
                <a:solidFill>
                  <a:srgbClr val="FFCC00"/>
                </a:solidFill>
              </a:rPr>
              <a:t>Sample Problem F Solution</a:t>
            </a:r>
          </a:p>
          <a:p>
            <a:pPr marL="381000" indent="-381000">
              <a:buFontTx/>
              <a:buAutoNum type="alphaLcPeriod"/>
            </a:pPr>
            <a:r>
              <a:rPr lang="en-US" dirty="0"/>
              <a:t>Draw the Lewis structure of carbon dioxide.</a:t>
            </a:r>
          </a:p>
          <a:p>
            <a:pPr marL="381000" indent="-381000">
              <a:buFontTx/>
              <a:buAutoNum type="alphaLcPeriod"/>
            </a:pPr>
            <a:endParaRPr lang="en-US" dirty="0"/>
          </a:p>
          <a:p>
            <a:pPr marL="381000" indent="-381000"/>
            <a:endParaRPr lang="en-US" dirty="0"/>
          </a:p>
          <a:p>
            <a:pPr marL="381000" indent="-381000"/>
            <a:r>
              <a:rPr lang="en-US" dirty="0"/>
              <a:t>	There are two carbon-oxygen double bonds and no unshared electron pairs on the carbon atom.</a:t>
            </a:r>
          </a:p>
          <a:p>
            <a:pPr marL="381000" indent="-381000"/>
            <a:r>
              <a:rPr lang="en-US" dirty="0"/>
              <a:t>	This is an AB</a:t>
            </a:r>
            <a:r>
              <a:rPr lang="en-US" baseline="-25000" dirty="0"/>
              <a:t>2</a:t>
            </a:r>
            <a:r>
              <a:rPr lang="en-US" dirty="0"/>
              <a:t> molecule, which is </a:t>
            </a:r>
          </a:p>
          <a:p>
            <a:pPr marL="381000" indent="-381000"/>
            <a:r>
              <a:rPr lang="en-US" dirty="0">
                <a:solidFill>
                  <a:schemeClr val="tx2"/>
                </a:solidFill>
              </a:rPr>
              <a:t>	linear.</a:t>
            </a:r>
            <a:endParaRPr lang="en-US" dirty="0">
              <a:solidFill>
                <a:schemeClr val="tx1"/>
              </a:solidFill>
            </a:endParaRPr>
          </a:p>
          <a:p>
            <a:pPr marL="381000" indent="-381000"/>
            <a:endParaRPr lang="en-US" dirty="0"/>
          </a:p>
        </p:txBody>
      </p:sp>
      <p:graphicFrame>
        <p:nvGraphicFramePr>
          <p:cNvPr id="31416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682622"/>
              </p:ext>
            </p:extLst>
          </p:nvPr>
        </p:nvGraphicFramePr>
        <p:xfrm>
          <a:off x="3429000" y="2743200"/>
          <a:ext cx="15906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CS ChemDraw Drawing" r:id="rId4" imgW="1051332" imgH="381887" progId="ChemDraw.Document.6.0">
                  <p:embed/>
                </p:oleObj>
              </mc:Choice>
              <mc:Fallback>
                <p:oleObj name="CS ChemDraw Drawing" r:id="rId4" imgW="1051332" imgH="38188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743200"/>
                        <a:ext cx="1590675" cy="574675"/>
                      </a:xfrm>
                      <a:prstGeom prst="rect">
                        <a:avLst/>
                      </a:prstGeom>
                      <a:solidFill>
                        <a:srgbClr val="3333CC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41640" name="Text Box 8"/>
          <p:cNvSpPr txBox="1">
            <a:spLocks noChangeArrowheads="1"/>
          </p:cNvSpPr>
          <p:nvPr/>
        </p:nvSpPr>
        <p:spPr bwMode="auto">
          <a:xfrm>
            <a:off x="3429000" y="152400"/>
            <a:ext cx="4672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dirty="0">
                <a:solidFill>
                  <a:srgbClr val="FFCC00"/>
                </a:solidFill>
              </a:rPr>
              <a:t>Section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FFCC00"/>
                </a:solidFill>
              </a:rPr>
              <a:t>5  </a:t>
            </a:r>
            <a:r>
              <a:rPr lang="en-US" dirty="0">
                <a:solidFill>
                  <a:schemeClr val="bg1"/>
                </a:solidFill>
              </a:rPr>
              <a:t>Molecular Geometry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3141641" name="Rectangle 9"/>
          <p:cNvSpPr>
            <a:spLocks noChangeArrowheads="1"/>
          </p:cNvSpPr>
          <p:nvPr/>
        </p:nvSpPr>
        <p:spPr bwMode="auto">
          <a:xfrm>
            <a:off x="1144588" y="212725"/>
            <a:ext cx="18240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Chapter 6</a:t>
            </a:r>
          </a:p>
        </p:txBody>
      </p:sp>
      <p:sp>
        <p:nvSpPr>
          <p:cNvPr id="3141643" name="Rectangle 11"/>
          <p:cNvSpPr>
            <a:spLocks noChangeArrowheads="1"/>
          </p:cNvSpPr>
          <p:nvPr/>
        </p:nvSpPr>
        <p:spPr bwMode="auto">
          <a:xfrm>
            <a:off x="914400" y="1033463"/>
            <a:ext cx="8077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dirty="0">
                <a:solidFill>
                  <a:srgbClr val="FFCC00"/>
                </a:solidFill>
              </a:rPr>
              <a:t>VSEPR Theory, </a:t>
            </a:r>
            <a:r>
              <a:rPr lang="en-US" sz="2800" b="0" i="1" dirty="0">
                <a:solidFill>
                  <a:srgbClr val="FFCC00"/>
                </a:solidFill>
              </a:rPr>
              <a:t>continued</a:t>
            </a:r>
          </a:p>
        </p:txBody>
      </p:sp>
      <p:sp>
        <p:nvSpPr>
          <p:cNvPr id="3141645" name="AutoShape 13"/>
          <p:cNvSpPr>
            <a:spLocks noChangeArrowheads="1"/>
          </p:cNvSpPr>
          <p:nvPr/>
        </p:nvSpPr>
        <p:spPr bwMode="auto">
          <a:xfrm rot="10800000">
            <a:off x="5029200" y="19843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41646" name="AutoShape 14"/>
          <p:cNvSpPr>
            <a:spLocks noChangeArrowheads="1"/>
          </p:cNvSpPr>
          <p:nvPr/>
        </p:nvSpPr>
        <p:spPr bwMode="auto">
          <a:xfrm rot="10800000">
            <a:off x="7254875" y="24415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41647" name="AutoShape 15"/>
          <p:cNvSpPr>
            <a:spLocks noChangeArrowheads="1"/>
          </p:cNvSpPr>
          <p:nvPr/>
        </p:nvSpPr>
        <p:spPr bwMode="auto">
          <a:xfrm rot="10800000">
            <a:off x="5197475" y="30511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41648" name="AutoShape 16"/>
          <p:cNvSpPr>
            <a:spLocks noChangeArrowheads="1"/>
          </p:cNvSpPr>
          <p:nvPr/>
        </p:nvSpPr>
        <p:spPr bwMode="auto">
          <a:xfrm rot="10800000">
            <a:off x="7407275" y="4117975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41649" name="AutoShape 17"/>
          <p:cNvSpPr>
            <a:spLocks noChangeArrowheads="1"/>
          </p:cNvSpPr>
          <p:nvPr/>
        </p:nvSpPr>
        <p:spPr bwMode="auto">
          <a:xfrm rot="10800000">
            <a:off x="6019800" y="4495800"/>
            <a:ext cx="136525" cy="730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41650" name="Rectangle 1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662738" y="6261100"/>
            <a:ext cx="1143000" cy="2921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947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4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4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4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4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4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1635" grpId="0" build="p"/>
      <p:bldP spid="3141645" grpId="0" animBg="1"/>
      <p:bldP spid="3141646" grpId="0" animBg="1"/>
      <p:bldP spid="3141647" grpId="0" animBg="1"/>
      <p:bldP spid="3141648" grpId="0" animBg="1"/>
      <p:bldP spid="31416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50708"/>
          </a:xfrm>
        </p:spPr>
        <p:txBody>
          <a:bodyPr/>
          <a:lstStyle/>
          <a:p>
            <a:r>
              <a:rPr lang="en-US" dirty="0" smtClean="0"/>
              <a:t>IV. Hybridization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172" y="1478712"/>
            <a:ext cx="7323447" cy="3980429"/>
          </a:xfrm>
        </p:spPr>
        <p:txBody>
          <a:bodyPr>
            <a:noAutofit/>
          </a:bodyPr>
          <a:lstStyle/>
          <a:p>
            <a:r>
              <a:rPr lang="en-US" sz="3200" dirty="0" smtClean="0"/>
              <a:t> Explains how atoms rearrange when an atom forms covalent bonds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Methane is a great example; CH</a:t>
            </a:r>
            <a:r>
              <a:rPr lang="en-US" sz="3200" baseline="-25000" dirty="0" smtClean="0"/>
              <a:t>4</a:t>
            </a:r>
            <a:endParaRPr lang="en-US" sz="3200" baseline="-25000" dirty="0" smtClean="0"/>
          </a:p>
          <a:p>
            <a:r>
              <a:rPr lang="en-US" sz="3200" b="1" i="1" u="sng" dirty="0" smtClean="0">
                <a:solidFill>
                  <a:srgbClr val="FF0000"/>
                </a:solidFill>
              </a:rPr>
              <a:t>Hybridization-</a:t>
            </a:r>
          </a:p>
          <a:p>
            <a:pPr lvl="1"/>
            <a:r>
              <a:rPr lang="en-US" sz="3200" dirty="0" smtClean="0"/>
              <a:t>Mixing two or more atomic orbitals of similar energies on the same atom to produce new hybrid atomic orbitals of equal energies. It explains bonding and geometry of many molecules.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13839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V. Intermolecular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Forces of attraction between molecules.</a:t>
            </a:r>
            <a:endParaRPr lang="en-US" dirty="0"/>
          </a:p>
          <a:p>
            <a:r>
              <a:rPr lang="en-US" dirty="0" smtClean="0"/>
              <a:t>The strongest exist between polar molecules. Because of their uneven charge distribution </a:t>
            </a:r>
            <a:r>
              <a:rPr lang="en-US" b="1" i="1" dirty="0" smtClean="0">
                <a:solidFill>
                  <a:srgbClr val="FF0000"/>
                </a:solidFill>
              </a:rPr>
              <a:t>Dipoles</a:t>
            </a:r>
            <a:r>
              <a:rPr lang="en-US" dirty="0" smtClean="0"/>
              <a:t> are created by equal but opposite charges that are separated by a short distance.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87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rgbClr val="FF0000"/>
                </a:solidFill>
              </a:rPr>
              <a:t>London dispersion forces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3200" dirty="0"/>
              <a:t>A</a:t>
            </a:r>
            <a:r>
              <a:rPr lang="en-US" sz="3200" dirty="0" smtClean="0"/>
              <a:t>n intermolecular attraction resulting from the constant motion of electrons and the creation of instantaneous dipoles.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36224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265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Covalent and Molecular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074" y="1895784"/>
            <a:ext cx="7468744" cy="4265515"/>
          </a:xfrm>
        </p:spPr>
        <p:txBody>
          <a:bodyPr>
            <a:normAutofit fontScale="77500" lnSpcReduction="20000"/>
          </a:bodyPr>
          <a:lstStyle/>
          <a:p>
            <a:r>
              <a:rPr lang="en-US" sz="3200" b="1" i="1" u="sng" dirty="0" smtClean="0">
                <a:solidFill>
                  <a:srgbClr val="FF0000"/>
                </a:solidFill>
              </a:rPr>
              <a:t>Molecule</a:t>
            </a:r>
            <a:r>
              <a:rPr lang="en-US" sz="3200" dirty="0" smtClean="0"/>
              <a:t>- neutral group of atoms held together by covalent bonds.</a:t>
            </a:r>
          </a:p>
          <a:p>
            <a:r>
              <a:rPr lang="en-US" sz="3200" b="1" i="1" u="sng" dirty="0" smtClean="0">
                <a:solidFill>
                  <a:srgbClr val="FF0000"/>
                </a:solidFill>
              </a:rPr>
              <a:t>Molecular compound</a:t>
            </a:r>
            <a:r>
              <a:rPr lang="en-US" sz="3200" dirty="0" smtClean="0"/>
              <a:t>- chemical compound simplest units </a:t>
            </a:r>
          </a:p>
          <a:p>
            <a:r>
              <a:rPr lang="en-US" sz="3200" b="1" i="1" u="sng" dirty="0" smtClean="0">
                <a:solidFill>
                  <a:srgbClr val="FF0000"/>
                </a:solidFill>
              </a:rPr>
              <a:t>Chemical formula</a:t>
            </a:r>
            <a:r>
              <a:rPr lang="en-US" sz="3200" dirty="0" smtClean="0"/>
              <a:t>- relative numbers of atoms of each kind in chemical compound</a:t>
            </a:r>
          </a:p>
          <a:p>
            <a:r>
              <a:rPr lang="en-US" sz="3200" b="1" i="1" u="sng" dirty="0" smtClean="0">
                <a:solidFill>
                  <a:srgbClr val="FF0000"/>
                </a:solidFill>
              </a:rPr>
              <a:t>Molecular formula</a:t>
            </a:r>
            <a:r>
              <a:rPr lang="en-US" sz="3200" dirty="0" smtClean="0"/>
              <a:t>- single molecule of a molecular compound; 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</a:t>
            </a:r>
          </a:p>
          <a:p>
            <a:r>
              <a:rPr lang="en-US" sz="3200" b="1" i="1" u="sng" dirty="0" smtClean="0">
                <a:solidFill>
                  <a:srgbClr val="FF0000"/>
                </a:solidFill>
              </a:rPr>
              <a:t>Diatomic molecule</a:t>
            </a:r>
            <a:r>
              <a:rPr lang="en-US" sz="3200" dirty="0" smtClean="0"/>
              <a:t>- containing only two atoms; O</a:t>
            </a:r>
            <a:r>
              <a:rPr lang="en-US" sz="3200" baseline="-25000" dirty="0" smtClean="0"/>
              <a:t>2</a:t>
            </a:r>
          </a:p>
          <a:p>
            <a:r>
              <a:rPr lang="en-US" sz="3200" b="1" i="1" u="sng" dirty="0" smtClean="0">
                <a:solidFill>
                  <a:srgbClr val="FF0000"/>
                </a:solidFill>
              </a:rPr>
              <a:t>Structural formula</a:t>
            </a:r>
            <a:r>
              <a:rPr lang="en-US" sz="3200" dirty="0" smtClean="0"/>
              <a:t>- shows kind, number, arrangement, and bonds but NOT the unshared pairs of atoms in a molecule; F-F or H-</a:t>
            </a:r>
            <a:r>
              <a:rPr lang="en-US" sz="3200" dirty="0" err="1" smtClean="0"/>
              <a:t>Cl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88569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56668" y="964628"/>
            <a:ext cx="7240974" cy="500673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temporary </a:t>
            </a:r>
            <a:r>
              <a:rPr lang="en-US" sz="3200" dirty="0"/>
              <a:t>attractive force that results when the electrons in two adjacent atoms occupy positions that make the atoms form temporary dipoles</a:t>
            </a:r>
            <a:r>
              <a:rPr lang="en-US" sz="3200" dirty="0" smtClean="0"/>
              <a:t>. </a:t>
            </a:r>
            <a:r>
              <a:rPr lang="en-US" sz="3200" dirty="0"/>
              <a:t>London forces are the attractive forces that cause nonpolar substances to condense to liquids and to freeze into solids when the temperature is lowered sufficiently.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374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812793"/>
          </a:xfrm>
        </p:spPr>
        <p:txBody>
          <a:bodyPr/>
          <a:lstStyle/>
          <a:p>
            <a:r>
              <a:rPr lang="en-US" dirty="0" smtClean="0"/>
              <a:t>Hydrogen Bonding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074" y="1630375"/>
            <a:ext cx="7468744" cy="4587798"/>
          </a:xfrm>
        </p:spPr>
        <p:txBody>
          <a:bodyPr>
            <a:noAutofit/>
          </a:bodyPr>
          <a:lstStyle/>
          <a:p>
            <a:r>
              <a:rPr lang="en-US" sz="2800" dirty="0" smtClean="0"/>
              <a:t>Dipole-dipole force</a:t>
            </a:r>
          </a:p>
          <a:p>
            <a:r>
              <a:rPr lang="en-US" sz="2800" b="1" i="1" u="sng" dirty="0" smtClean="0">
                <a:solidFill>
                  <a:srgbClr val="FF0000"/>
                </a:solidFill>
              </a:rPr>
              <a:t>H bonding</a:t>
            </a:r>
            <a:r>
              <a:rPr lang="en-US" sz="2800" dirty="0" smtClean="0"/>
              <a:t>- Intermolecular force where H atom is bonded to a highly electronegative atom is attracted to an unshared pair of electrons of an electronegative atom in a nearby molecule </a:t>
            </a:r>
          </a:p>
          <a:p>
            <a:r>
              <a:rPr lang="en-US" sz="2800" dirty="0" smtClean="0"/>
              <a:t>Because of the large electronegativity differences between H atoms and say F, O, or N the bonds connecting them are highly polar thus, makes their boiling points unusually high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7927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 Explain:</a:t>
            </a:r>
          </a:p>
          <a:p>
            <a:pPr lvl="1"/>
            <a:r>
              <a:rPr lang="en-US" sz="3200" dirty="0" smtClean="0"/>
              <a:t>Shiny metallic surfaces</a:t>
            </a:r>
          </a:p>
          <a:p>
            <a:pPr lvl="1"/>
            <a:r>
              <a:rPr lang="en-US" sz="3200" dirty="0" smtClean="0"/>
              <a:t>Metals are good electrical conductors</a:t>
            </a:r>
          </a:p>
          <a:p>
            <a:pPr lvl="1"/>
            <a:r>
              <a:rPr lang="en-US" sz="3200" dirty="0" smtClean="0"/>
              <a:t>Why metals are malleable and ductile</a:t>
            </a:r>
          </a:p>
        </p:txBody>
      </p:sp>
    </p:spTree>
    <p:extLst>
      <p:ext uri="{BB962C8B-B14F-4D97-AF65-F5344CB8AC3E}">
        <p14:creationId xmlns:p14="http://schemas.microsoft.com/office/powerpoint/2010/main" val="199581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I.     Metallic Bonding</a:t>
            </a:r>
          </a:p>
          <a:p>
            <a:r>
              <a:rPr lang="en-US" sz="3200" dirty="0" smtClean="0"/>
              <a:t>II.    Molecular Geometry</a:t>
            </a:r>
          </a:p>
          <a:p>
            <a:r>
              <a:rPr lang="en-US" sz="3200" dirty="0" smtClean="0"/>
              <a:t>III.   </a:t>
            </a:r>
            <a:r>
              <a:rPr lang="en-US" sz="3200" smtClean="0"/>
              <a:t>VSEPR </a:t>
            </a:r>
            <a:r>
              <a:rPr lang="en-US" sz="3200" dirty="0" smtClean="0"/>
              <a:t>Theory</a:t>
            </a:r>
          </a:p>
          <a:p>
            <a:r>
              <a:rPr lang="en-US" sz="3200" dirty="0" smtClean="0"/>
              <a:t>IV.   Hybridization</a:t>
            </a:r>
          </a:p>
          <a:p>
            <a:r>
              <a:rPr lang="en-US" sz="3200" dirty="0" smtClean="0"/>
              <a:t>V.    Intermolecular Forces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82817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765985"/>
          </a:xfrm>
        </p:spPr>
        <p:txBody>
          <a:bodyPr/>
          <a:lstStyle/>
          <a:p>
            <a:r>
              <a:rPr lang="en-US" dirty="0" smtClean="0"/>
              <a:t>I. Metallic Bonding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13" y="1583567"/>
            <a:ext cx="7537871" cy="465172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Characteristics:</a:t>
            </a:r>
          </a:p>
          <a:p>
            <a:pPr lvl="1"/>
            <a:r>
              <a:rPr lang="en-US" sz="3200" dirty="0" smtClean="0"/>
              <a:t>Electrical conductivity</a:t>
            </a:r>
          </a:p>
          <a:p>
            <a:pPr lvl="1"/>
            <a:r>
              <a:rPr lang="en-US" sz="3200" dirty="0" smtClean="0"/>
              <a:t>Thermal conductivity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Malleability</a:t>
            </a:r>
            <a:r>
              <a:rPr lang="en-US" sz="3200" dirty="0" smtClean="0"/>
              <a:t> (ability to be hammered or beaten into thin sheets)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Ductility</a:t>
            </a:r>
            <a:r>
              <a:rPr lang="en-US" sz="3200" dirty="0" smtClean="0"/>
              <a:t> (ability to be drawn or pulled into wire)</a:t>
            </a:r>
          </a:p>
          <a:p>
            <a:pPr lvl="1"/>
            <a:r>
              <a:rPr lang="en-US" sz="3200" dirty="0" smtClean="0"/>
              <a:t>Shiny appearance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51076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6652484"/>
              </p:ext>
            </p:extLst>
          </p:nvPr>
        </p:nvGraphicFramePr>
        <p:xfrm>
          <a:off x="914400" y="1989855"/>
          <a:ext cx="7226300" cy="1820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Image" r:id="rId3" imgW="7328277" imgH="2152381" progId="Photoshop.Image.7">
                  <p:embed/>
                </p:oleObj>
              </mc:Choice>
              <mc:Fallback>
                <p:oleObj name="Image" r:id="rId3" imgW="7328277" imgH="2152381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89855"/>
                        <a:ext cx="7226300" cy="18201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914400" y="3810000"/>
          <a:ext cx="7226300" cy="233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Image" r:id="rId5" imgW="7226671" imgH="2330159" progId="Photoshop.Image.7">
                  <p:embed/>
                </p:oleObj>
              </mc:Choice>
              <mc:Fallback>
                <p:oleObj name="Image" r:id="rId5" imgW="7226671" imgH="2330159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810000"/>
                        <a:ext cx="7226300" cy="233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7325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Metallic-Bond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3200" dirty="0" smtClean="0"/>
              <a:t>In metals, vacant orbitals of the outer energy levels overlap.</a:t>
            </a:r>
          </a:p>
          <a:p>
            <a:r>
              <a:rPr lang="en-US" sz="3200" dirty="0" smtClean="0"/>
              <a:t>Overlapping orbitals allow the outer electrons of atoms to roam freely through the entire metal.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371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095023" y="863301"/>
            <a:ext cx="3200400" cy="3602736"/>
          </a:xfrm>
        </p:spPr>
        <p:txBody>
          <a:bodyPr>
            <a:noAutofit/>
          </a:bodyPr>
          <a:lstStyle/>
          <a:p>
            <a:r>
              <a:rPr lang="en-US" sz="3200" b="1" i="1" u="sng" dirty="0" smtClean="0">
                <a:solidFill>
                  <a:srgbClr val="FF0000"/>
                </a:solidFill>
              </a:rPr>
              <a:t>Delocalized-</a:t>
            </a:r>
            <a:r>
              <a:rPr lang="en-US" sz="3200" dirty="0" smtClean="0"/>
              <a:t> the electrons do not belong to any one atom and they move freely in the network of the metals’ empty atomic orbitals.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295423" y="1080097"/>
            <a:ext cx="4017679" cy="3605212"/>
          </a:xfrm>
        </p:spPr>
        <p:txBody>
          <a:bodyPr>
            <a:noAutofit/>
          </a:bodyPr>
          <a:lstStyle/>
          <a:p>
            <a:r>
              <a:rPr lang="en-US" sz="3200" b="1" i="1" u="sng" dirty="0" smtClean="0">
                <a:solidFill>
                  <a:srgbClr val="FF0000"/>
                </a:solidFill>
              </a:rPr>
              <a:t>Sea of electrons-  </a:t>
            </a:r>
            <a:r>
              <a:rPr lang="en-US" sz="3200" dirty="0" smtClean="0"/>
              <a:t>the mobile electrons in the metal atoms are packed together in a crystal lattice. The result of attraction is </a:t>
            </a:r>
            <a:r>
              <a:rPr lang="en-US" sz="3200" dirty="0" smtClean="0">
                <a:solidFill>
                  <a:srgbClr val="FF0000"/>
                </a:solidFill>
              </a:rPr>
              <a:t>metallic bonding.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067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Molecular Geometry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 </a:t>
            </a:r>
            <a:r>
              <a:rPr lang="en-US" sz="3200" b="1" i="1" u="sng" dirty="0" smtClean="0">
                <a:solidFill>
                  <a:srgbClr val="FF0000"/>
                </a:solidFill>
              </a:rPr>
              <a:t>Molecular Geometry</a:t>
            </a:r>
            <a:r>
              <a:rPr lang="en-US" sz="3200" dirty="0" smtClean="0"/>
              <a:t>- the three dimensional arrangement of a molecule’s atoms.</a:t>
            </a:r>
          </a:p>
          <a:p>
            <a:r>
              <a:rPr lang="en-US" sz="3200" b="1" i="1" u="sng" dirty="0" smtClean="0">
                <a:solidFill>
                  <a:srgbClr val="FF0000"/>
                </a:solidFill>
              </a:rPr>
              <a:t>Molecular Polarity</a:t>
            </a:r>
            <a:r>
              <a:rPr lang="en-US" sz="3200" dirty="0" smtClean="0"/>
              <a:t>- uneven distribution of molecular  shape.</a:t>
            </a:r>
          </a:p>
          <a:p>
            <a:pPr lvl="1"/>
            <a:r>
              <a:rPr lang="en-US" sz="3200" dirty="0" smtClean="0"/>
              <a:t>Polarity influences the forces between molecules in liquids and solids.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78560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318</TotalTime>
  <Words>720</Words>
  <Application>Microsoft Macintosh PowerPoint</Application>
  <PresentationFormat>On-screen Show (4:3)</PresentationFormat>
  <Paragraphs>81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Pushpin</vt:lpstr>
      <vt:lpstr>Image</vt:lpstr>
      <vt:lpstr>CS ChemDraw Drawing</vt:lpstr>
      <vt:lpstr>Covalent &amp;Metallic Bonding and VSEPR</vt:lpstr>
      <vt:lpstr>Covalent and Molecular Compounds</vt:lpstr>
      <vt:lpstr>Objectives:</vt:lpstr>
      <vt:lpstr>Outline:</vt:lpstr>
      <vt:lpstr>I. Metallic Bonding</vt:lpstr>
      <vt:lpstr>PowerPoint Presentation</vt:lpstr>
      <vt:lpstr>Metallic-Bond Model</vt:lpstr>
      <vt:lpstr>PowerPoint Presentation</vt:lpstr>
      <vt:lpstr>II. Molecular Geometry</vt:lpstr>
      <vt:lpstr>III. VSEPR Theory</vt:lpstr>
      <vt:lpstr>VSEPR theory states: </vt:lpstr>
      <vt:lpstr>VSEPR and unshared pairs:</vt:lpstr>
      <vt:lpstr>PowerPoint Presentation</vt:lpstr>
      <vt:lpstr>PowerPoint Presentation</vt:lpstr>
      <vt:lpstr>PowerPoint Presentation</vt:lpstr>
      <vt:lpstr>PowerPoint Presentation</vt:lpstr>
      <vt:lpstr>IV. Hybridization</vt:lpstr>
      <vt:lpstr>V. Intermolecular Forces</vt:lpstr>
      <vt:lpstr>London dispersion forces:</vt:lpstr>
      <vt:lpstr>PowerPoint Presentation</vt:lpstr>
      <vt:lpstr>Hydrogen Bonding</vt:lpstr>
    </vt:vector>
  </TitlesOfParts>
  <Company>Joplin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Metallic Bonding and VESPAR</dc:title>
  <dc:creator>LAHEATHER FISHER</dc:creator>
  <cp:lastModifiedBy>LAHEATHER FISHER</cp:lastModifiedBy>
  <cp:revision>21</cp:revision>
  <dcterms:created xsi:type="dcterms:W3CDTF">2012-11-25T16:59:36Z</dcterms:created>
  <dcterms:modified xsi:type="dcterms:W3CDTF">2013-11-22T14:43:53Z</dcterms:modified>
</cp:coreProperties>
</file>