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61" r:id="rId15"/>
    <p:sldId id="272" r:id="rId16"/>
    <p:sldId id="263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Bonding part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combined attractive and repulsive forces in the crystal lattice determine:</a:t>
            </a:r>
          </a:p>
          <a:p>
            <a:pPr lvl="2"/>
            <a:r>
              <a:rPr lang="en-US" sz="3200" dirty="0" smtClean="0"/>
              <a:t>The distance between ions</a:t>
            </a:r>
          </a:p>
          <a:p>
            <a:pPr lvl="2"/>
            <a:r>
              <a:rPr lang="en-US" sz="3200" dirty="0" smtClean="0"/>
              <a:t>The pattern of ions’ arrangement in the crystal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26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Lattice:</a:t>
            </a:r>
            <a:endParaRPr lang="en-US" dirty="0"/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49627"/>
              </p:ext>
            </p:extLst>
          </p:nvPr>
        </p:nvGraphicFramePr>
        <p:xfrm>
          <a:off x="1099462" y="2324100"/>
          <a:ext cx="6664088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" r:id="rId3" imgW="6959958" imgH="3664138" progId="Photoshop.Image.7">
                  <p:embed/>
                </p:oleObj>
              </mc:Choice>
              <mc:Fallback>
                <p:oleObj name="Image" r:id="rId3" imgW="6959958" imgH="366413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462" y="2324100"/>
                        <a:ext cx="6664088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44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Comparing  Ionic &amp; Molecular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22" y="1599164"/>
            <a:ext cx="8099778" cy="49060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very strong electrostatic attractive force holds ions together in an ionic compound.</a:t>
            </a:r>
          </a:p>
          <a:p>
            <a:r>
              <a:rPr lang="en-US" sz="3200" dirty="0" smtClean="0"/>
              <a:t>Remember, forces between molecules or a covalent compound is MUCH weaker.</a:t>
            </a:r>
          </a:p>
          <a:p>
            <a:r>
              <a:rPr lang="en-US" sz="3200" dirty="0" smtClean="0"/>
              <a:t>These differences in strengths give different properties between the types of compounds.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684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608"/>
            <a:ext cx="7024744" cy="1143000"/>
          </a:xfrm>
        </p:spPr>
        <p:txBody>
          <a:bodyPr/>
          <a:lstStyle/>
          <a:p>
            <a:r>
              <a:rPr lang="en-US" dirty="0" smtClean="0"/>
              <a:t>Comparison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11" y="1147608"/>
            <a:ext cx="8099777" cy="4981222"/>
          </a:xfrm>
        </p:spPr>
        <p:txBody>
          <a:bodyPr>
            <a:noAutofit/>
          </a:bodyPr>
          <a:lstStyle/>
          <a:p>
            <a:r>
              <a:rPr lang="en-US" sz="2900" dirty="0" smtClean="0"/>
              <a:t>Covalent compounds:</a:t>
            </a:r>
          </a:p>
          <a:p>
            <a:pPr lvl="1"/>
            <a:r>
              <a:rPr lang="en-US" sz="2900" dirty="0" smtClean="0"/>
              <a:t>Low melting temperatures.</a:t>
            </a:r>
          </a:p>
          <a:p>
            <a:pPr lvl="1"/>
            <a:r>
              <a:rPr lang="en-US" sz="2900" dirty="0" smtClean="0"/>
              <a:t>Weak forces between individual molecules.</a:t>
            </a:r>
          </a:p>
          <a:p>
            <a:r>
              <a:rPr lang="en-US" sz="2900" dirty="0" smtClean="0"/>
              <a:t>Ionic compounds:</a:t>
            </a:r>
          </a:p>
          <a:p>
            <a:pPr lvl="1"/>
            <a:r>
              <a:rPr lang="en-US" sz="2900" dirty="0" smtClean="0"/>
              <a:t>Strong attraction between ions .</a:t>
            </a:r>
          </a:p>
          <a:p>
            <a:pPr lvl="1"/>
            <a:r>
              <a:rPr lang="en-US" sz="2900" dirty="0" smtClean="0"/>
              <a:t>Very high melting points.</a:t>
            </a:r>
          </a:p>
          <a:p>
            <a:pPr lvl="1"/>
            <a:r>
              <a:rPr lang="en-US" sz="2900" dirty="0" smtClean="0"/>
              <a:t>Hard but brittle.</a:t>
            </a:r>
          </a:p>
          <a:p>
            <a:pPr lvl="1"/>
            <a:r>
              <a:rPr lang="en-US" sz="2900" dirty="0" smtClean="0"/>
              <a:t>NOT electrical conductors in solid BECAUSE the ions CANNOT move!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24985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63221"/>
            <a:ext cx="7024744" cy="6515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IV. Identifying </a:t>
            </a:r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5" y="1114779"/>
            <a:ext cx="8480778" cy="52916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Examine sample:</a:t>
            </a:r>
          </a:p>
          <a:p>
            <a:pPr lvl="2"/>
            <a:r>
              <a:rPr lang="en-US" sz="3200" dirty="0" smtClean="0"/>
              <a:t>solid at room temperature (may or may not be ionic compound)</a:t>
            </a:r>
          </a:p>
          <a:p>
            <a:r>
              <a:rPr lang="en-US" sz="3200" dirty="0" smtClean="0"/>
              <a:t>Tap sample gently:</a:t>
            </a:r>
          </a:p>
          <a:p>
            <a:pPr lvl="2"/>
            <a:r>
              <a:rPr lang="en-US" sz="3200" dirty="0" smtClean="0"/>
              <a:t>Hard and brittle, if ionic should not break apart easily.</a:t>
            </a:r>
          </a:p>
          <a:p>
            <a:r>
              <a:rPr lang="en-US" sz="3200" dirty="0" smtClean="0"/>
              <a:t>Heat sample:</a:t>
            </a:r>
          </a:p>
          <a:p>
            <a:pPr lvl="2"/>
            <a:r>
              <a:rPr lang="en-US" sz="3200" dirty="0" smtClean="0"/>
              <a:t>Ionic compounds generally have high melting/boiling points.</a:t>
            </a:r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33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YOU 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Dissolve sample:</a:t>
            </a:r>
          </a:p>
          <a:p>
            <a:pPr lvl="2"/>
            <a:r>
              <a:rPr lang="en-US" sz="2800" dirty="0"/>
              <a:t>Conductivity apparatus to see if it conducts electric current. Ionic compounds conduct electric currents when dissolved in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34997"/>
            <a:ext cx="7024744" cy="778558"/>
          </a:xfrm>
        </p:spPr>
        <p:txBody>
          <a:bodyPr/>
          <a:lstStyle/>
          <a:p>
            <a:r>
              <a:rPr lang="en-US" dirty="0" smtClean="0"/>
              <a:t>V.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78" y="1213556"/>
            <a:ext cx="7930444" cy="5207000"/>
          </a:xfrm>
        </p:spPr>
        <p:txBody>
          <a:bodyPr/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Polyatomic Ions</a:t>
            </a:r>
            <a:r>
              <a:rPr lang="en-US" sz="3200" dirty="0" smtClean="0"/>
              <a:t>- a charged group of covalently bonded atoms.</a:t>
            </a:r>
          </a:p>
          <a:p>
            <a:r>
              <a:rPr lang="en-US" sz="3200" dirty="0" smtClean="0"/>
              <a:t>They have a charge that results from either a shortage or excess of electrons.</a:t>
            </a:r>
          </a:p>
          <a:p>
            <a:r>
              <a:rPr lang="en-US" sz="3200" dirty="0" smtClean="0"/>
              <a:t>These are certain atoms that bond covalently with one another to form a group of atoms that have MOLECULAR AND IONIC characteristics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3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Hey know anywhere you can see examples all hour long?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Determining the charge of a Polyatomic 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599164"/>
            <a:ext cx="8720667" cy="4906058"/>
          </a:xfrm>
        </p:spPr>
        <p:txBody>
          <a:bodyPr>
            <a:noAutofit/>
          </a:bodyPr>
          <a:lstStyle/>
          <a:p>
            <a:r>
              <a:rPr lang="en-US" sz="2900" dirty="0" smtClean="0"/>
              <a:t>Example: </a:t>
            </a:r>
            <a:r>
              <a:rPr lang="en-US" sz="2900" dirty="0" smtClean="0"/>
              <a:t>NH</a:t>
            </a:r>
            <a:r>
              <a:rPr lang="en-US" sz="2900" baseline="-25000" dirty="0" smtClean="0"/>
              <a:t>4</a:t>
            </a:r>
            <a:r>
              <a:rPr lang="en-US" sz="2900" baseline="30000" dirty="0" smtClean="0"/>
              <a:t>+</a:t>
            </a:r>
            <a:r>
              <a:rPr lang="en-US" sz="2900" dirty="0" smtClean="0"/>
              <a:t> </a:t>
            </a:r>
            <a:r>
              <a:rPr lang="en-US" sz="2900" dirty="0" smtClean="0"/>
              <a:t>(ammonium)</a:t>
            </a:r>
          </a:p>
          <a:p>
            <a:pPr lvl="1"/>
            <a:r>
              <a:rPr lang="en-US" sz="2900" dirty="0"/>
              <a:t>The seven protons in the nitrogen atom plus the four protons in the four hydrogen atoms give the ammonium ion a total positive charge of 11+. 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2900" dirty="0">
                <a:solidFill>
                  <a:srgbClr val="CAF278"/>
                </a:solidFill>
              </a:rPr>
              <a:t>When nitrogen and hydrogen atoms combine to form an ammonium ion, one of their electrons is lost, giving the polyatomic ion a total negative charge of 10–. </a:t>
            </a:r>
            <a:endParaRPr lang="en-US" sz="2900" dirty="0" smtClean="0">
              <a:solidFill>
                <a:srgbClr val="CAF278"/>
              </a:solidFill>
            </a:endParaRPr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2900" dirty="0" smtClean="0">
                <a:solidFill>
                  <a:srgbClr val="CAF278"/>
                </a:solidFill>
              </a:rPr>
              <a:t>The total charge is therefore: (11+)+(10-)=1+</a:t>
            </a:r>
            <a:endParaRPr lang="en-US" sz="2900" dirty="0">
              <a:solidFill>
                <a:srgbClr val="CAF2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0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Helpful Tip: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688652"/>
            <a:ext cx="7101140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Covalent Bond:</a:t>
            </a:r>
          </a:p>
          <a:p>
            <a:pPr lvl="1"/>
            <a:r>
              <a:rPr lang="en-US" sz="3200" dirty="0" smtClean="0"/>
              <a:t>Nonmetal + Nonmetal</a:t>
            </a:r>
          </a:p>
          <a:p>
            <a:pPr marL="36576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Ionic Bond:</a:t>
            </a:r>
          </a:p>
          <a:p>
            <a:pPr lvl="1"/>
            <a:r>
              <a:rPr lang="en-US" sz="3200" dirty="0" smtClean="0"/>
              <a:t>Nonmetal + Metal</a:t>
            </a:r>
          </a:p>
          <a:p>
            <a:pPr marL="36576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Metallic Bond:</a:t>
            </a:r>
          </a:p>
          <a:p>
            <a:pPr lvl="1"/>
            <a:r>
              <a:rPr lang="en-US" sz="3200" dirty="0" smtClean="0"/>
              <a:t>Metal + Metal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36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Chemical formulas and molecular compounds for Ionic compound</a:t>
            </a:r>
          </a:p>
          <a:p>
            <a:r>
              <a:rPr lang="en-US" dirty="0" smtClean="0"/>
              <a:t>Arrange ions in crystals</a:t>
            </a:r>
          </a:p>
          <a:p>
            <a:r>
              <a:rPr lang="en-US" dirty="0" smtClean="0"/>
              <a:t>Lattice energy</a:t>
            </a:r>
          </a:p>
          <a:p>
            <a:r>
              <a:rPr lang="en-US" dirty="0" smtClean="0"/>
              <a:t>Ionic properties</a:t>
            </a:r>
          </a:p>
          <a:p>
            <a:r>
              <a:rPr lang="en-US" dirty="0" smtClean="0"/>
              <a:t>Lewis structure for polyatomic 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4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I. Ionic compounds</a:t>
            </a:r>
          </a:p>
          <a:p>
            <a:r>
              <a:rPr lang="en-US" sz="3200" dirty="0" smtClean="0"/>
              <a:t>II. Lattice Energy</a:t>
            </a:r>
          </a:p>
          <a:p>
            <a:r>
              <a:rPr lang="en-US" sz="3200" dirty="0" smtClean="0"/>
              <a:t>III. </a:t>
            </a:r>
            <a:r>
              <a:rPr lang="en-US" sz="3200" dirty="0"/>
              <a:t>Comparing Ionic and Molecular compounds </a:t>
            </a:r>
          </a:p>
          <a:p>
            <a:r>
              <a:rPr lang="en-US" sz="3200" dirty="0" smtClean="0"/>
              <a:t>IV. Identifying Ionic Compounds </a:t>
            </a:r>
          </a:p>
          <a:p>
            <a:r>
              <a:rPr lang="en-US" sz="3200" dirty="0" smtClean="0"/>
              <a:t>V. Polyatomic ions</a:t>
            </a:r>
          </a:p>
          <a:p>
            <a:pPr marL="6858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9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I. Ionic </a:t>
            </a:r>
            <a:r>
              <a:rPr lang="en-US" dirty="0"/>
              <a:t>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599164"/>
            <a:ext cx="7732888" cy="4609725"/>
          </a:xfrm>
        </p:spPr>
        <p:txBody>
          <a:bodyPr>
            <a:noAutofit/>
          </a:bodyPr>
          <a:lstStyle/>
          <a:p>
            <a:r>
              <a:rPr lang="en-US" sz="3200" dirty="0" smtClean="0"/>
              <a:t>Rocks and minerals of Earth consist of positive and negative ions held together by ionic bonds</a:t>
            </a:r>
          </a:p>
          <a:p>
            <a:r>
              <a:rPr lang="en-US" sz="3200" b="1" i="1" u="sng" dirty="0" smtClean="0">
                <a:solidFill>
                  <a:srgbClr val="660066"/>
                </a:solidFill>
              </a:rPr>
              <a:t>Ionic compound</a:t>
            </a:r>
            <a:r>
              <a:rPr lang="en-US" sz="3200" b="1" i="1" dirty="0" smtClean="0">
                <a:solidFill>
                  <a:srgbClr val="660066"/>
                </a:solidFill>
              </a:rPr>
              <a:t>-</a:t>
            </a:r>
            <a:r>
              <a:rPr lang="en-US" sz="3200" dirty="0" smtClean="0"/>
              <a:t> a positive and negative ion combined so the numbers of each charge equals</a:t>
            </a:r>
          </a:p>
          <a:p>
            <a:r>
              <a:rPr lang="en-US" sz="3200" dirty="0" smtClean="0"/>
              <a:t>Most are crystalline solids</a:t>
            </a:r>
          </a:p>
        </p:txBody>
      </p:sp>
    </p:spTree>
    <p:extLst>
      <p:ext uri="{BB962C8B-B14F-4D97-AF65-F5344CB8AC3E}">
        <p14:creationId xmlns:p14="http://schemas.microsoft.com/office/powerpoint/2010/main" val="17374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crystal is a three-dimensional network of + &amp; - ions mutually attracted to each other</a:t>
            </a:r>
          </a:p>
          <a:p>
            <a:r>
              <a:rPr lang="en-US" sz="3200" dirty="0"/>
              <a:t>Unlike molecular compounds, ionic neutral, independent units cannot be isolated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17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2352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492" y="569163"/>
            <a:ext cx="6777317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Chemical formulas for ionic compounds represents the </a:t>
            </a:r>
            <a:r>
              <a:rPr lang="en-US" sz="3500" b="1" dirty="0" smtClean="0">
                <a:solidFill>
                  <a:srgbClr val="FF0000"/>
                </a:solidFill>
              </a:rPr>
              <a:t>simplest ratio</a:t>
            </a:r>
            <a:r>
              <a:rPr lang="en-US" sz="3200" dirty="0" smtClean="0"/>
              <a:t> of compound’s ions. </a:t>
            </a:r>
          </a:p>
          <a:p>
            <a:r>
              <a:rPr lang="en-US" sz="3200" dirty="0" smtClean="0"/>
              <a:t> NOT the molecules!</a:t>
            </a:r>
          </a:p>
          <a:p>
            <a:r>
              <a:rPr lang="en-US" sz="3200" dirty="0" smtClean="0"/>
              <a:t>Formula unit- simplest collection of atoms where an ionic compound's formula can be established.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34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Vs. Covalent Bonding</a:t>
            </a:r>
            <a:endParaRPr lang="en-US" dirty="0"/>
          </a:p>
        </p:txBody>
      </p:sp>
      <p:pic>
        <p:nvPicPr>
          <p:cNvPr id="7" name="Content Placeholder 6" descr="Screen Shot 2012-11-19 at 7.19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8" t="1" r="-8020" b="-4103"/>
          <a:stretch/>
        </p:blipFill>
        <p:spPr>
          <a:xfrm>
            <a:off x="-282575" y="2324100"/>
            <a:ext cx="9680575" cy="3616325"/>
          </a:xfrm>
        </p:spPr>
      </p:pic>
    </p:spTree>
    <p:extLst>
      <p:ext uri="{BB962C8B-B14F-4D97-AF65-F5344CB8AC3E}">
        <p14:creationId xmlns:p14="http://schemas.microsoft.com/office/powerpoint/2010/main" val="25009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-5715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700874"/>
            <a:ext cx="8833556" cy="2714015"/>
          </a:xfrm>
        </p:spPr>
        <p:txBody>
          <a:bodyPr>
            <a:noAutofit/>
          </a:bodyPr>
          <a:lstStyle/>
          <a:p>
            <a:r>
              <a:rPr lang="en-US" sz="3000" dirty="0"/>
              <a:t>The sodium atom has </a:t>
            </a:r>
            <a:r>
              <a:rPr lang="en-US" sz="3000" dirty="0" smtClean="0"/>
              <a:t>one </a:t>
            </a:r>
            <a:r>
              <a:rPr lang="en-US" sz="3000" dirty="0"/>
              <a:t>valence electrons and the chlorine atom has seven valence electrons.</a:t>
            </a:r>
          </a:p>
          <a:p>
            <a:endParaRPr lang="en-US" sz="3000" dirty="0"/>
          </a:p>
          <a:p>
            <a:r>
              <a:rPr lang="en-US" sz="3000" dirty="0"/>
              <a:t>Atoms of sodium and other alkali metals easily lose one electron to form cations.</a:t>
            </a:r>
          </a:p>
          <a:p>
            <a:endParaRPr lang="en-US" sz="3000" dirty="0"/>
          </a:p>
          <a:p>
            <a:r>
              <a:rPr lang="en-US" sz="3000" dirty="0"/>
              <a:t>Atoms of chlorine and other halogens easily gain one electron to form anions.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8644"/>
              </p:ext>
            </p:extLst>
          </p:nvPr>
        </p:nvGraphicFramePr>
        <p:xfrm>
          <a:off x="1043492" y="5222522"/>
          <a:ext cx="624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6248400" imgH="787400" progId="">
                  <p:embed/>
                </p:oleObj>
              </mc:Choice>
              <mc:Fallback>
                <p:oleObj r:id="rId3" imgW="6248400" imgH="787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492" y="5222522"/>
                        <a:ext cx="6248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66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79" y="378553"/>
            <a:ext cx="7024744" cy="806780"/>
          </a:xfrm>
        </p:spPr>
        <p:txBody>
          <a:bodyPr/>
          <a:lstStyle/>
          <a:p>
            <a:r>
              <a:rPr lang="en-US" dirty="0" smtClean="0"/>
              <a:t>II. Lattice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80" y="1185334"/>
            <a:ext cx="8086398" cy="5192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Ions minimize their potential energy by arranging in a </a:t>
            </a:r>
            <a:r>
              <a:rPr lang="en-US" sz="3200" b="1" i="1" u="sng" dirty="0" smtClean="0">
                <a:solidFill>
                  <a:srgbClr val="660066"/>
                </a:solidFill>
              </a:rPr>
              <a:t>crystal lattice</a:t>
            </a:r>
          </a:p>
          <a:p>
            <a:pPr marL="68580" indent="0">
              <a:buNone/>
            </a:pPr>
            <a:endParaRPr lang="en-US" sz="3200" b="1" i="1" u="sng" dirty="0" smtClean="0">
              <a:solidFill>
                <a:srgbClr val="660066"/>
              </a:solidFill>
            </a:endParaRPr>
          </a:p>
          <a:p>
            <a:pPr lvl="2"/>
            <a:r>
              <a:rPr lang="en-US" sz="2800" dirty="0" smtClean="0"/>
              <a:t>Attractive forces exists between opposite charged ions in the lattice.</a:t>
            </a:r>
          </a:p>
          <a:p>
            <a:pPr lvl="2"/>
            <a:r>
              <a:rPr lang="en-US" sz="2800" dirty="0" smtClean="0"/>
              <a:t>Repulsive forces exist between like-charged ions within the lattice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08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248</TotalTime>
  <Words>619</Words>
  <Application>Microsoft Macintosh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Image</vt:lpstr>
      <vt:lpstr>Ionic Bonding</vt:lpstr>
      <vt:lpstr>Objectives:</vt:lpstr>
      <vt:lpstr>Outline:</vt:lpstr>
      <vt:lpstr>I. Ionic compounds</vt:lpstr>
      <vt:lpstr>PowerPoint Presentation</vt:lpstr>
      <vt:lpstr>PowerPoint Presentation</vt:lpstr>
      <vt:lpstr>Ionic Vs. Covalent Bonding</vt:lpstr>
      <vt:lpstr>PowerPoint Presentation</vt:lpstr>
      <vt:lpstr>II. Lattice Energy</vt:lpstr>
      <vt:lpstr>PowerPoint Presentation</vt:lpstr>
      <vt:lpstr>A Lattice:</vt:lpstr>
      <vt:lpstr>III. Comparing  Ionic &amp; Molecular compounds</vt:lpstr>
      <vt:lpstr>Comparison cont.</vt:lpstr>
      <vt:lpstr>IV. Identifying Ionic Compounds</vt:lpstr>
      <vt:lpstr>OR YOU CAN:</vt:lpstr>
      <vt:lpstr>V. Polyatomic Ions</vt:lpstr>
      <vt:lpstr>PowerPoint Presentation</vt:lpstr>
      <vt:lpstr>Determining the charge of a Polyatomic ion.</vt:lpstr>
      <vt:lpstr>Helpful Tip: </vt:lpstr>
    </vt:vector>
  </TitlesOfParts>
  <Company>Joplin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Ionic Bonding</dc:title>
  <dc:creator>LAHEATHER FISHER</dc:creator>
  <cp:lastModifiedBy>LAHEATHER FISHER</cp:lastModifiedBy>
  <cp:revision>18</cp:revision>
  <dcterms:created xsi:type="dcterms:W3CDTF">2012-11-19T12:57:49Z</dcterms:created>
  <dcterms:modified xsi:type="dcterms:W3CDTF">2012-11-26T16:16:58Z</dcterms:modified>
</cp:coreProperties>
</file>