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68" r:id="rId15"/>
    <p:sldId id="269" r:id="rId16"/>
    <p:sldId id="270" r:id="rId17"/>
    <p:sldId id="271" r:id="rId18"/>
    <p:sldId id="272" r:id="rId19"/>
    <p:sldId id="273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6" r:id="rId28"/>
    <p:sldId id="287" r:id="rId29"/>
    <p:sldId id="288" r:id="rId30"/>
    <p:sldId id="289" r:id="rId31"/>
    <p:sldId id="290" r:id="rId32"/>
    <p:sldId id="284" r:id="rId33"/>
    <p:sldId id="285" r:id="rId34"/>
    <p:sldId id="274" r:id="rId35"/>
    <p:sldId id="291" r:id="rId36"/>
    <p:sldId id="275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12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86F-8E89-6D4A-9B36-A791059D000A}" type="datetimeFigureOut">
              <a:rPr lang="en-US" smtClean="0"/>
              <a:t>4/16/14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8DD9-3DE1-B246-9E0A-AFD3337A92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86F-8E89-6D4A-9B36-A791059D000A}" type="datetimeFigureOut">
              <a:rPr lang="en-US" smtClean="0"/>
              <a:t>4/16/14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8DD9-3DE1-B246-9E0A-AFD3337A92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86F-8E89-6D4A-9B36-A791059D000A}" type="datetimeFigureOut">
              <a:rPr lang="en-US" smtClean="0"/>
              <a:t>4/16/14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8DD9-3DE1-B246-9E0A-AFD3337A92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86F-8E89-6D4A-9B36-A791059D000A}" type="datetimeFigureOut">
              <a:rPr lang="en-US" smtClean="0"/>
              <a:t>4/16/14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8DD9-3DE1-B246-9E0A-AFD3337A92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86F-8E89-6D4A-9B36-A791059D000A}" type="datetimeFigureOut">
              <a:rPr lang="en-US" smtClean="0"/>
              <a:t>4/16/14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8DD9-3DE1-B246-9E0A-AFD3337A92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86F-8E89-6D4A-9B36-A791059D000A}" type="datetimeFigureOut">
              <a:rPr lang="en-US" smtClean="0"/>
              <a:t>4/16/14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8DD9-3DE1-B246-9E0A-AFD3337A92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86F-8E89-6D4A-9B36-A791059D000A}" type="datetimeFigureOut">
              <a:rPr lang="en-US" smtClean="0"/>
              <a:t>4/16/14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8DD9-3DE1-B246-9E0A-AFD3337A92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86F-8E89-6D4A-9B36-A791059D000A}" type="datetimeFigureOut">
              <a:rPr lang="en-US" smtClean="0"/>
              <a:t>4/16/14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8DD9-3DE1-B246-9E0A-AFD3337A92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86F-8E89-6D4A-9B36-A791059D000A}" type="datetimeFigureOut">
              <a:rPr lang="en-US" smtClean="0"/>
              <a:t>4/16/14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8DD9-3DE1-B246-9E0A-AFD3337A92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86F-8E89-6D4A-9B36-A791059D000A}" type="datetimeFigureOut">
              <a:rPr lang="en-US" smtClean="0"/>
              <a:t>4/16/14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A68DD9-3DE1-B246-9E0A-AFD3337A92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86F-8E89-6D4A-9B36-A791059D000A}" type="datetimeFigureOut">
              <a:rPr lang="en-US" smtClean="0"/>
              <a:t>4/16/14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8DD9-3DE1-B246-9E0A-AFD3337A92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66286F-8E89-6D4A-9B36-A791059D000A}" type="datetimeFigureOut">
              <a:rPr lang="en-US" smtClean="0"/>
              <a:t>4/16/14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DA68DD9-3DE1-B246-9E0A-AFD3337A927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4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6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Fisher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03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and Force 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sz="3200" dirty="0" smtClean="0"/>
              <a:t>Denver, CO.</a:t>
            </a:r>
          </a:p>
          <a:p>
            <a:pPr>
              <a:buFont typeface="Wingdings" charset="2"/>
              <a:buChar char="u"/>
            </a:pPr>
            <a:r>
              <a:rPr lang="en-US" sz="3200" dirty="0" smtClean="0"/>
              <a:t>Average atm pressure is 0.830 atm.</a:t>
            </a:r>
          </a:p>
          <a:p>
            <a:pPr lvl="2">
              <a:buFont typeface="Wingdings" charset="2"/>
              <a:buChar char="u"/>
            </a:pPr>
            <a:r>
              <a:rPr lang="en-US" sz="3200" dirty="0" smtClean="0"/>
              <a:t>Please state in mm Hg</a:t>
            </a:r>
          </a:p>
          <a:p>
            <a:pPr lvl="2">
              <a:buFont typeface="Wingdings" charset="2"/>
              <a:buChar char="u"/>
            </a:pPr>
            <a:r>
              <a:rPr lang="en-US" sz="3200" dirty="0" smtClean="0"/>
              <a:t>Please state in kPa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8001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and Force 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Given: atm pressure = 0.830 atm</a:t>
            </a:r>
          </a:p>
          <a:p>
            <a:r>
              <a:rPr lang="en-US" sz="3200" dirty="0" smtClean="0"/>
              <a:t>Unknown: mm Hg </a:t>
            </a:r>
          </a:p>
          <a:p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809347"/>
              </p:ext>
            </p:extLst>
          </p:nvPr>
        </p:nvGraphicFramePr>
        <p:xfrm>
          <a:off x="984823" y="2328693"/>
          <a:ext cx="7022695" cy="887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3314700" imgH="419100" progId="Equation.3">
                  <p:embed/>
                </p:oleObj>
              </mc:Choice>
              <mc:Fallback>
                <p:oleObj name="Equation" r:id="rId3" imgW="33147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4823" y="2328693"/>
                        <a:ext cx="7022695" cy="8879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1968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and Force 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Given: atm pressure = 0.830 atm</a:t>
            </a:r>
          </a:p>
          <a:p>
            <a:r>
              <a:rPr lang="en-US" sz="3200" dirty="0" smtClean="0"/>
              <a:t>Unknown: kPa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graphicFrame>
        <p:nvGraphicFramePr>
          <p:cNvPr id="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926285"/>
              </p:ext>
            </p:extLst>
          </p:nvPr>
        </p:nvGraphicFramePr>
        <p:xfrm>
          <a:off x="1289376" y="2555926"/>
          <a:ext cx="6845769" cy="1223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2997596" imgH="394097" progId="Equation.3">
                  <p:embed/>
                </p:oleObj>
              </mc:Choice>
              <mc:Fallback>
                <p:oleObj name="Equation" r:id="rId3" imgW="2997596" imgH="3940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376" y="2555926"/>
                        <a:ext cx="6845769" cy="12239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46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3702" y="365760"/>
            <a:ext cx="7990198" cy="3170742"/>
          </a:xfrm>
        </p:spPr>
        <p:txBody>
          <a:bodyPr/>
          <a:lstStyle/>
          <a:p>
            <a:r>
              <a:rPr lang="en-US" dirty="0" smtClean="0"/>
              <a:t>                 </a:t>
            </a:r>
            <a:r>
              <a:rPr lang="en-US" sz="3600" dirty="0" smtClean="0">
                <a:solidFill>
                  <a:srgbClr val="FF6600"/>
                </a:solidFill>
              </a:rPr>
              <a:t>Stop Here and Practice </a:t>
            </a:r>
            <a:br>
              <a:rPr lang="en-US" sz="3600" dirty="0" smtClean="0">
                <a:solidFill>
                  <a:srgbClr val="FF6600"/>
                </a:solidFill>
              </a:rPr>
            </a:br>
            <a:r>
              <a:rPr lang="en-US" sz="3600" dirty="0" smtClean="0">
                <a:solidFill>
                  <a:srgbClr val="FF6600"/>
                </a:solidFill>
              </a:rPr>
              <a:t>                       (end of day 1)</a:t>
            </a:r>
            <a:endParaRPr lang="en-US" sz="36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008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Dalton’s Law of Partial Pressures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3200" dirty="0" smtClean="0">
                <a:solidFill>
                  <a:srgbClr val="FF6600"/>
                </a:solidFill>
              </a:rPr>
              <a:t>Partial pressure </a:t>
            </a:r>
            <a:r>
              <a:rPr lang="en-US" sz="3200" dirty="0" smtClean="0"/>
              <a:t>– pressure of each gas in a mixture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3200" dirty="0" smtClean="0"/>
              <a:t>John Dalton, proposed atomic theory, Each gas in a mixture is independent of pressure exerted by other gases present.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7524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91440"/>
            <a:ext cx="7520940" cy="548640"/>
          </a:xfrm>
        </p:spPr>
        <p:txBody>
          <a:bodyPr/>
          <a:lstStyle/>
          <a:p>
            <a:r>
              <a:rPr lang="en-US" dirty="0" smtClean="0"/>
              <a:t>Dalton’s Law of Partial Pressures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42" y="914400"/>
            <a:ext cx="9031458" cy="406885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3200" dirty="0" smtClean="0">
                <a:solidFill>
                  <a:srgbClr val="FF6600"/>
                </a:solidFill>
              </a:rPr>
              <a:t>Law of partial pressures </a:t>
            </a:r>
            <a:r>
              <a:rPr lang="en-US" sz="3200" dirty="0" smtClean="0"/>
              <a:t>– total pressure of a gas mixture is sum of partial pressures of the component gases. 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3200" dirty="0" smtClean="0"/>
              <a:t>Gases produced in a lab are referred to as; </a:t>
            </a:r>
            <a:r>
              <a:rPr lang="en-US" sz="3200" dirty="0" smtClean="0">
                <a:solidFill>
                  <a:srgbClr val="FF6600"/>
                </a:solidFill>
              </a:rPr>
              <a:t>collected over water</a:t>
            </a:r>
            <a:r>
              <a:rPr lang="en-US" sz="3200" dirty="0" smtClean="0"/>
              <a:t>. Gas produced by rxn displaces water in the rxn bottle. 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3200" dirty="0" smtClean="0"/>
              <a:t>Vapor pressure- molecules at the liquid surface evaporate and mix with the gas molecules. Water molecules react this way and it is referred to as water vapor.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9439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Dalton’s Law of Partial Pressures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38" y="1100628"/>
            <a:ext cx="8713930" cy="357984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3200" dirty="0" smtClean="0">
                <a:solidFill>
                  <a:schemeClr val="tx1"/>
                </a:solidFill>
              </a:rPr>
              <a:t>Determine pressure of gas in a collection bottle is expressed with the equation; </a:t>
            </a:r>
          </a:p>
          <a:p>
            <a:pPr>
              <a:buFont typeface="Wingdings" charset="2"/>
              <a:buChar char="Ø"/>
            </a:pPr>
            <a:r>
              <a:rPr lang="en-US" sz="3200" dirty="0" smtClean="0">
                <a:solidFill>
                  <a:schemeClr val="tx1"/>
                </a:solidFill>
              </a:rPr>
              <a:t>P</a:t>
            </a:r>
            <a:r>
              <a:rPr lang="en-US" sz="3200" baseline="-25000" dirty="0" smtClean="0">
                <a:solidFill>
                  <a:schemeClr val="tx1"/>
                </a:solidFill>
              </a:rPr>
              <a:t>atm</a:t>
            </a:r>
            <a:r>
              <a:rPr lang="en-US" sz="3200" dirty="0" smtClean="0">
                <a:solidFill>
                  <a:schemeClr val="tx1"/>
                </a:solidFill>
              </a:rPr>
              <a:t> = P</a:t>
            </a:r>
            <a:r>
              <a:rPr lang="en-US" sz="3200" baseline="-25000" dirty="0" smtClean="0">
                <a:solidFill>
                  <a:schemeClr val="tx1"/>
                </a:solidFill>
              </a:rPr>
              <a:t>gas</a:t>
            </a:r>
            <a:r>
              <a:rPr lang="en-US" sz="3200" dirty="0" smtClean="0">
                <a:solidFill>
                  <a:schemeClr val="tx1"/>
                </a:solidFill>
              </a:rPr>
              <a:t> + P </a:t>
            </a:r>
            <a:r>
              <a:rPr lang="en-US" sz="3200" baseline="-25000" dirty="0" smtClean="0">
                <a:solidFill>
                  <a:schemeClr val="tx1"/>
                </a:solidFill>
              </a:rPr>
              <a:t>H2O</a:t>
            </a:r>
          </a:p>
          <a:p>
            <a:pPr>
              <a:buFont typeface="Wingdings" charset="2"/>
              <a:buChar char="Ø"/>
            </a:pPr>
            <a:r>
              <a:rPr lang="en-US" sz="3200" dirty="0" smtClean="0">
                <a:solidFill>
                  <a:schemeClr val="tx1"/>
                </a:solidFill>
              </a:rPr>
              <a:t>Raising a bottle until water levels are the same inside and out results in pressures being equal inside and outside the bottle.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439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04818"/>
            <a:ext cx="7520940" cy="763745"/>
          </a:xfrm>
        </p:spPr>
        <p:txBody>
          <a:bodyPr/>
          <a:lstStyle/>
          <a:p>
            <a:r>
              <a:rPr lang="en-US" dirty="0" smtClean="0"/>
              <a:t>Dalton’s Law of Partial Pressures</a:t>
            </a:r>
            <a:br>
              <a:rPr lang="en-US" dirty="0" smtClean="0"/>
            </a:br>
            <a:r>
              <a:rPr lang="en-US" dirty="0" smtClean="0">
                <a:solidFill>
                  <a:schemeClr val="accent3"/>
                </a:solidFill>
              </a:rPr>
              <a:t>Practice problem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3200" dirty="0">
                <a:solidFill>
                  <a:schemeClr val="bg1"/>
                </a:solidFill>
              </a:rPr>
              <a:t>Oxygen gas from the decomposition of potassium chlorate, KClO</a:t>
            </a:r>
            <a:r>
              <a:rPr lang="en-US" sz="3200" baseline="-25000" dirty="0">
                <a:solidFill>
                  <a:schemeClr val="bg1"/>
                </a:solidFill>
              </a:rPr>
              <a:t>3</a:t>
            </a:r>
            <a:r>
              <a:rPr lang="en-US" sz="3200" dirty="0">
                <a:solidFill>
                  <a:schemeClr val="bg1"/>
                </a:solidFill>
              </a:rPr>
              <a:t>, was collected by water displacement. The barometric pressure and the temperature during the experiment were 731.0 torr and 20.0</a:t>
            </a:r>
            <a:r>
              <a:rPr lang="en-US" sz="3200" dirty="0">
                <a:solidFill>
                  <a:schemeClr val="bg1"/>
                </a:solidFill>
                <a:cs typeface="Arial" charset="0"/>
              </a:rPr>
              <a:t>°C. respectively. What was the partial pressure of the oxygen collected?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9439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"/>
            <a:ext cx="7520940" cy="1339156"/>
          </a:xfrm>
        </p:spPr>
        <p:txBody>
          <a:bodyPr/>
          <a:lstStyle/>
          <a:p>
            <a:r>
              <a:rPr lang="en-US" dirty="0" smtClean="0"/>
              <a:t>Gas Laws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09" y="621258"/>
            <a:ext cx="8698493" cy="43080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" name="Picture 3" descr="Screen Shot 2014-04-16 at 7.05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445" y="248200"/>
            <a:ext cx="6060257" cy="647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439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>
                <a:solidFill>
                  <a:srgbClr val="FF6600"/>
                </a:solidFill>
              </a:rPr>
              <a:t>Avogadro’s Law </a:t>
            </a:r>
            <a:r>
              <a:rPr lang="en-US" sz="3200" dirty="0" smtClean="0"/>
              <a:t>– equal volumes of gases at same temperature and pressure contain equal number of molecules 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Additionally, gas volume is directly proportional to amount of gas at given pressure and temperature.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943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and force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1" y="1100628"/>
            <a:ext cx="8860117" cy="357984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>
                <a:solidFill>
                  <a:srgbClr val="FF6600"/>
                </a:solidFill>
              </a:rPr>
              <a:t>Pressure (P)</a:t>
            </a:r>
            <a:r>
              <a:rPr lang="en-US" sz="3200" dirty="0" smtClean="0"/>
              <a:t>- the force per unit area on a surface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>
                <a:solidFill>
                  <a:srgbClr val="FF6600"/>
                </a:solidFill>
              </a:rPr>
              <a:t>Gas pressure</a:t>
            </a:r>
            <a:r>
              <a:rPr lang="en-US" sz="3200" dirty="0" smtClean="0"/>
              <a:t>- caused by collisions of gas molecules with each other and/or with surfaces they contact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Pressure exerted by a gas depends on volume, temperature and number of molecules present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Higher pressures are a result of greater numbers of collisions of gas molecules.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3123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74" y="1100628"/>
            <a:ext cx="8810394" cy="389869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Applies to combining volumes in gas </a:t>
            </a:r>
            <a:r>
              <a:rPr lang="en-US" sz="3200" dirty="0" err="1" smtClean="0"/>
              <a:t>rxns</a:t>
            </a:r>
            <a:endParaRPr lang="en-US" sz="3200" dirty="0"/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>
                <a:solidFill>
                  <a:srgbClr val="FF6600"/>
                </a:solidFill>
              </a:rPr>
              <a:t>Standard molar volume of a gas </a:t>
            </a:r>
            <a:r>
              <a:rPr lang="en-US" sz="3200" dirty="0" smtClean="0"/>
              <a:t>– volume occupied by one mole of gas at STP is 24.41410 L (22.4 L)</a:t>
            </a:r>
          </a:p>
          <a:p>
            <a:pPr marL="973836" lvl="4" indent="-457200">
              <a:buFont typeface="Wingdings" charset="2"/>
              <a:buChar char="u"/>
            </a:pPr>
            <a:r>
              <a:rPr lang="en-US" sz="3200" dirty="0" smtClean="0"/>
              <a:t>One mole of any gas will occupy the same volume as one mole of any other gas at same conditions, even with differences in mass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6840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This is cool because you can use the molar volume of a gas to </a:t>
            </a:r>
            <a:r>
              <a:rPr lang="en-US" sz="3200" dirty="0" smtClean="0"/>
              <a:t>find the volume, at STP, of a known number of moles or known mass of gas.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It is all about converting to the unit you need.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6840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Example:</a:t>
            </a:r>
          </a:p>
          <a:p>
            <a:pPr marL="1211580" lvl="5" indent="-457200">
              <a:buFont typeface="Wingdings" charset="2"/>
              <a:buChar char="u"/>
            </a:pPr>
            <a:endParaRPr lang="en-US" sz="30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2961" y="1523875"/>
            <a:ext cx="7520940" cy="279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7" tIns="44450" rIns="0" bIns="44450">
            <a:spAutoFit/>
          </a:bodyPr>
          <a:lstStyle/>
          <a:p>
            <a:pPr marL="236538" indent="-236538" eaLnBrk="0" hangingPunct="0">
              <a:lnSpc>
                <a:spcPct val="95000"/>
              </a:lnSpc>
              <a:spcBef>
                <a:spcPct val="0"/>
              </a:spcBef>
              <a:buSzTx/>
            </a:pPr>
            <a:r>
              <a:rPr lang="en-US" sz="3200" b="0" kern="1200" dirty="0"/>
              <a:t>You can also use the molar volume of a gas to find the volume, at STP, of a known number of moles or a known mass of gas.</a:t>
            </a:r>
          </a:p>
          <a:p>
            <a:pPr marL="693738" lvl="1" indent="-236538" eaLnBrk="0" hangingPunct="0">
              <a:lnSpc>
                <a:spcPct val="135000"/>
              </a:lnSpc>
              <a:spcBef>
                <a:spcPct val="0"/>
              </a:spcBef>
              <a:buSzTx/>
            </a:pPr>
            <a:r>
              <a:rPr lang="en-US" sz="3200" b="0" kern="1200" dirty="0"/>
              <a:t> </a:t>
            </a:r>
            <a:r>
              <a:rPr lang="en-US" sz="3200" b="0" kern="1200" dirty="0">
                <a:solidFill>
                  <a:srgbClr val="FFCC00"/>
                </a:solidFill>
              </a:rPr>
              <a:t>example: at STP</a:t>
            </a:r>
            <a:r>
              <a:rPr lang="en-US" sz="3200" b="0" kern="1200" dirty="0" smtClean="0">
                <a:solidFill>
                  <a:srgbClr val="FFCC00"/>
                </a:solidFill>
              </a:rPr>
              <a:t>, 0.768 </a:t>
            </a:r>
            <a:r>
              <a:rPr lang="en-US" sz="3200" b="0" kern="1200" dirty="0" err="1" smtClean="0">
                <a:solidFill>
                  <a:srgbClr val="FFCC00"/>
                </a:solidFill>
              </a:rPr>
              <a:t>mol</a:t>
            </a:r>
            <a:r>
              <a:rPr lang="en-US" sz="3200" b="0" kern="1200" dirty="0" smtClean="0">
                <a:solidFill>
                  <a:srgbClr val="FFCC00"/>
                </a:solidFill>
              </a:rPr>
              <a:t> of gas x (22.4 L / 1 </a:t>
            </a:r>
            <a:r>
              <a:rPr lang="en-US" sz="3200" b="0" kern="1200" dirty="0" err="1" smtClean="0">
                <a:solidFill>
                  <a:srgbClr val="FFCC00"/>
                </a:solidFill>
              </a:rPr>
              <a:t>mol</a:t>
            </a:r>
            <a:r>
              <a:rPr lang="en-US" sz="3200" b="0" kern="1200" dirty="0" smtClean="0">
                <a:solidFill>
                  <a:srgbClr val="FFCC00"/>
                </a:solidFill>
              </a:rPr>
              <a:t>) = 17.2 L of gas</a:t>
            </a:r>
            <a:endParaRPr lang="en-US" sz="3200" b="0" kern="12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40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914400"/>
          </a:xfrm>
        </p:spPr>
        <p:txBody>
          <a:bodyPr/>
          <a:lstStyle/>
          <a:p>
            <a:r>
              <a:rPr lang="en-US" dirty="0" smtClean="0"/>
              <a:t>Avogadro’s Law</a:t>
            </a:r>
            <a:br>
              <a:rPr lang="en-US" dirty="0" smtClean="0"/>
            </a:br>
            <a:r>
              <a:rPr lang="en-US" dirty="0" smtClean="0">
                <a:solidFill>
                  <a:schemeClr val="accent3"/>
                </a:solidFill>
              </a:rPr>
              <a:t>Practice problems 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What volume does 0.0685 </a:t>
            </a:r>
            <a:r>
              <a:rPr lang="en-US" sz="3200" dirty="0" err="1" smtClean="0"/>
              <a:t>mol</a:t>
            </a:r>
            <a:r>
              <a:rPr lang="en-US" sz="3200" dirty="0" smtClean="0"/>
              <a:t> of gas occupy at STP?</a:t>
            </a:r>
          </a:p>
          <a:p>
            <a:pPr marL="457200" indent="-457200">
              <a:buFont typeface="Wingdings" charset="2"/>
              <a:buChar char="u"/>
            </a:pPr>
            <a:endParaRPr lang="en-US" sz="3200" dirty="0"/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What quantity of gas, in moles, is contained in 2.21 L at STP?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68408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</a:t>
            </a:r>
            <a:r>
              <a:rPr lang="en-US" dirty="0" err="1" smtClean="0"/>
              <a:t>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Coefficients in chemical equations of gas </a:t>
            </a:r>
            <a:r>
              <a:rPr lang="en-US" sz="3200" dirty="0" err="1" smtClean="0"/>
              <a:t>rxns</a:t>
            </a:r>
            <a:r>
              <a:rPr lang="en-US" sz="3200" dirty="0" smtClean="0"/>
              <a:t> reflect molar ratios AND volume ratios (conditions must remain the same for this to be true)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6840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81" y="1100628"/>
            <a:ext cx="8512187" cy="518960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93738" lvl="1" indent="-236538" eaLnBrk="0" hangingPunct="0">
              <a:spcBef>
                <a:spcPct val="0"/>
              </a:spcBef>
              <a:buSzTx/>
            </a:pPr>
            <a:r>
              <a:rPr lang="en-US" sz="2000" dirty="0"/>
              <a:t> </a:t>
            </a:r>
            <a:r>
              <a:rPr lang="en-US" sz="3200" dirty="0">
                <a:solidFill>
                  <a:srgbClr val="FFCC00"/>
                </a:solidFill>
              </a:rPr>
              <a:t>example</a:t>
            </a:r>
            <a:r>
              <a:rPr lang="en-US" sz="3200" dirty="0">
                <a:solidFill>
                  <a:srgbClr val="FFCC00"/>
                </a:solidFill>
                <a:cs typeface="Arial" charset="0"/>
              </a:rPr>
              <a:t>—</a:t>
            </a:r>
            <a:r>
              <a:rPr lang="en-US" sz="3200" dirty="0">
                <a:solidFill>
                  <a:srgbClr val="FFCC00"/>
                </a:solidFill>
              </a:rPr>
              <a:t>reaction of carbon dioxide formation:</a:t>
            </a:r>
            <a:endParaRPr lang="en-US" sz="3200" dirty="0">
              <a:solidFill>
                <a:srgbClr val="FFCC00"/>
              </a:solidFill>
              <a:cs typeface="Arial" charset="0"/>
            </a:endParaRPr>
          </a:p>
          <a:p>
            <a:pPr lvl="2" eaLnBrk="0" hangingPunct="0">
              <a:spcBef>
                <a:spcPct val="0"/>
              </a:spcBef>
              <a:buSzTx/>
              <a:buFontTx/>
              <a:buNone/>
            </a:pPr>
            <a:r>
              <a:rPr lang="en-US" sz="3200" dirty="0"/>
              <a:t>      2CO(</a:t>
            </a:r>
            <a:r>
              <a:rPr lang="en-US" sz="3200" i="1" dirty="0"/>
              <a:t>g</a:t>
            </a:r>
            <a:r>
              <a:rPr lang="en-US" sz="3200" dirty="0"/>
              <a:t>)     +     O</a:t>
            </a:r>
            <a:r>
              <a:rPr lang="en-US" sz="3200" baseline="-25000" dirty="0"/>
              <a:t>2</a:t>
            </a:r>
            <a:r>
              <a:rPr lang="en-US" sz="3200" dirty="0"/>
              <a:t>(</a:t>
            </a:r>
            <a:r>
              <a:rPr lang="en-US" sz="3200" i="1" dirty="0"/>
              <a:t>g</a:t>
            </a:r>
            <a:r>
              <a:rPr lang="en-US" sz="3200" dirty="0"/>
              <a:t>)     </a:t>
            </a:r>
            <a:r>
              <a:rPr lang="en-US" sz="3200" dirty="0">
                <a:cs typeface="Arial" charset="0"/>
              </a:rPr>
              <a:t>→     2CO</a:t>
            </a:r>
            <a:r>
              <a:rPr lang="en-US" sz="3200" baseline="-25000" dirty="0">
                <a:cs typeface="Arial" charset="0"/>
              </a:rPr>
              <a:t>2</a:t>
            </a:r>
            <a:r>
              <a:rPr lang="en-US" sz="3200" dirty="0">
                <a:cs typeface="Arial" charset="0"/>
              </a:rPr>
              <a:t>(</a:t>
            </a:r>
            <a:r>
              <a:rPr lang="en-US" sz="3200" i="1" dirty="0">
                <a:cs typeface="Arial" charset="0"/>
              </a:rPr>
              <a:t>g</a:t>
            </a:r>
            <a:r>
              <a:rPr lang="en-US" sz="3200" dirty="0">
                <a:cs typeface="Arial" charset="0"/>
              </a:rPr>
              <a:t>)</a:t>
            </a:r>
          </a:p>
          <a:p>
            <a:pPr lvl="2" eaLnBrk="0" hangingPunct="0">
              <a:lnSpc>
                <a:spcPct val="70000"/>
              </a:lnSpc>
              <a:spcBef>
                <a:spcPct val="0"/>
              </a:spcBef>
              <a:buSzTx/>
              <a:buFontTx/>
              <a:buNone/>
            </a:pPr>
            <a:endParaRPr lang="en-US" sz="3200" dirty="0">
              <a:cs typeface="Arial" charset="0"/>
            </a:endParaRPr>
          </a:p>
          <a:p>
            <a:pPr lvl="2" eaLnBrk="0" hangingPunct="0">
              <a:spcBef>
                <a:spcPct val="0"/>
              </a:spcBef>
              <a:buSzTx/>
              <a:buFontTx/>
              <a:buNone/>
            </a:pPr>
            <a:r>
              <a:rPr lang="en-US" sz="3200" dirty="0">
                <a:cs typeface="Arial" charset="0"/>
              </a:rPr>
              <a:t>2 molecules	1 molecule	2 molecules</a:t>
            </a:r>
          </a:p>
          <a:p>
            <a:pPr lvl="2" eaLnBrk="0" hangingPunct="0">
              <a:spcBef>
                <a:spcPct val="0"/>
              </a:spcBef>
              <a:buSzTx/>
              <a:buFontTx/>
              <a:buNone/>
            </a:pPr>
            <a:r>
              <a:rPr lang="en-US" sz="3200" dirty="0">
                <a:cs typeface="Arial" charset="0"/>
              </a:rPr>
              <a:t>2 mole		1 mole		2 </a:t>
            </a:r>
            <a:r>
              <a:rPr lang="en-US" sz="3200" dirty="0" err="1">
                <a:cs typeface="Arial" charset="0"/>
              </a:rPr>
              <a:t>mol</a:t>
            </a:r>
            <a:endParaRPr lang="en-US" sz="3200" dirty="0">
              <a:cs typeface="Arial" charset="0"/>
            </a:endParaRPr>
          </a:p>
          <a:p>
            <a:pPr lvl="2" eaLnBrk="0" hangingPunct="0">
              <a:spcBef>
                <a:spcPct val="0"/>
              </a:spcBef>
              <a:buSzTx/>
              <a:buFontTx/>
              <a:buNone/>
            </a:pPr>
            <a:r>
              <a:rPr lang="en-US" sz="3200" dirty="0">
                <a:cs typeface="Arial" charset="0"/>
              </a:rPr>
              <a:t>2 volumes	1 volume	</a:t>
            </a:r>
            <a:r>
              <a:rPr lang="en-US" sz="3200" dirty="0" smtClean="0">
                <a:cs typeface="Arial" charset="0"/>
              </a:rPr>
              <a:t>         2 volumes</a:t>
            </a:r>
            <a:endParaRPr lang="en-US" sz="3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8408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Gas 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615" y="1100628"/>
            <a:ext cx="8675641" cy="54131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36538" indent="-236538" eaLnBrk="0" hangingPunct="0">
              <a:spcBef>
                <a:spcPct val="0"/>
              </a:spcBef>
            </a:pPr>
            <a:r>
              <a:rPr lang="en-US" sz="3200" b="0" dirty="0">
                <a:solidFill>
                  <a:srgbClr val="FFCC00"/>
                </a:solidFill>
              </a:rPr>
              <a:t>2CO(</a:t>
            </a:r>
            <a:r>
              <a:rPr lang="en-US" sz="3200" b="0" i="1" dirty="0">
                <a:solidFill>
                  <a:srgbClr val="FFCC00"/>
                </a:solidFill>
              </a:rPr>
              <a:t>g</a:t>
            </a:r>
            <a:r>
              <a:rPr lang="en-US" sz="3200" b="0" dirty="0">
                <a:solidFill>
                  <a:srgbClr val="FFCC00"/>
                </a:solidFill>
              </a:rPr>
              <a:t>)       +          O</a:t>
            </a:r>
            <a:r>
              <a:rPr lang="en-US" sz="3200" b="0" baseline="-25000" dirty="0">
                <a:solidFill>
                  <a:srgbClr val="FFCC00"/>
                </a:solidFill>
              </a:rPr>
              <a:t>2</a:t>
            </a:r>
            <a:r>
              <a:rPr lang="en-US" sz="3200" b="0" dirty="0">
                <a:solidFill>
                  <a:srgbClr val="FFCC00"/>
                </a:solidFill>
              </a:rPr>
              <a:t>(</a:t>
            </a:r>
            <a:r>
              <a:rPr lang="en-US" sz="3200" b="0" i="1" dirty="0">
                <a:solidFill>
                  <a:srgbClr val="FFCC00"/>
                </a:solidFill>
              </a:rPr>
              <a:t>g</a:t>
            </a:r>
            <a:r>
              <a:rPr lang="en-US" sz="3200" b="0" dirty="0">
                <a:solidFill>
                  <a:srgbClr val="FFCC00"/>
                </a:solidFill>
              </a:rPr>
              <a:t>)      </a:t>
            </a:r>
            <a:r>
              <a:rPr lang="en-US" sz="3200" b="0" dirty="0">
                <a:solidFill>
                  <a:srgbClr val="FFCC00"/>
                </a:solidFill>
                <a:cs typeface="Arial" charset="0"/>
              </a:rPr>
              <a:t>→     2CO</a:t>
            </a:r>
            <a:r>
              <a:rPr lang="en-US" sz="3200" b="0" baseline="-25000" dirty="0">
                <a:solidFill>
                  <a:srgbClr val="FFCC00"/>
                </a:solidFill>
                <a:cs typeface="Arial" charset="0"/>
              </a:rPr>
              <a:t>2</a:t>
            </a:r>
            <a:r>
              <a:rPr lang="en-US" sz="3200" b="0" dirty="0">
                <a:solidFill>
                  <a:srgbClr val="FFCC00"/>
                </a:solidFill>
                <a:cs typeface="Arial" charset="0"/>
              </a:rPr>
              <a:t>(</a:t>
            </a:r>
            <a:r>
              <a:rPr lang="en-US" sz="3200" b="0" i="1" dirty="0">
                <a:solidFill>
                  <a:srgbClr val="FFCC00"/>
                </a:solidFill>
                <a:cs typeface="Arial" charset="0"/>
              </a:rPr>
              <a:t>g</a:t>
            </a:r>
            <a:r>
              <a:rPr lang="en-US" sz="3200" b="0" dirty="0" smtClean="0">
                <a:solidFill>
                  <a:srgbClr val="FFCC00"/>
                </a:solidFill>
                <a:cs typeface="Arial" charset="0"/>
              </a:rPr>
              <a:t>)</a:t>
            </a:r>
          </a:p>
          <a:p>
            <a:pPr marL="236538" indent="-236538" eaLnBrk="0" hangingPunct="0">
              <a:spcBef>
                <a:spcPct val="0"/>
              </a:spcBef>
            </a:pPr>
            <a:r>
              <a:rPr lang="en-US" sz="3200" dirty="0" smtClean="0">
                <a:cs typeface="Arial" charset="0"/>
              </a:rPr>
              <a:t>2 </a:t>
            </a:r>
            <a:r>
              <a:rPr lang="en-US" sz="3200" dirty="0">
                <a:cs typeface="Arial" charset="0"/>
              </a:rPr>
              <a:t>molecules	1 molecule	2 </a:t>
            </a:r>
            <a:r>
              <a:rPr lang="en-US" sz="3200" dirty="0" smtClean="0">
                <a:cs typeface="Arial" charset="0"/>
              </a:rPr>
              <a:t>molecules</a:t>
            </a:r>
          </a:p>
          <a:p>
            <a:pPr marL="236538" indent="-236538" eaLnBrk="0" hangingPunct="0">
              <a:spcBef>
                <a:spcPct val="0"/>
              </a:spcBef>
            </a:pPr>
            <a:r>
              <a:rPr lang="en-US" sz="3200" dirty="0" smtClean="0">
                <a:cs typeface="Arial" charset="0"/>
              </a:rPr>
              <a:t>2 </a:t>
            </a:r>
            <a:r>
              <a:rPr lang="en-US" sz="3200" dirty="0">
                <a:cs typeface="Arial" charset="0"/>
              </a:rPr>
              <a:t>mole		1 mole		2 </a:t>
            </a:r>
            <a:r>
              <a:rPr lang="en-US" sz="3200" dirty="0" err="1" smtClean="0">
                <a:cs typeface="Arial" charset="0"/>
              </a:rPr>
              <a:t>mol</a:t>
            </a:r>
            <a:endParaRPr lang="en-US" sz="3200" dirty="0" smtClean="0">
              <a:cs typeface="Arial" charset="0"/>
            </a:endParaRPr>
          </a:p>
          <a:p>
            <a:pPr marL="236538" indent="-236538" eaLnBrk="0" hangingPunct="0">
              <a:spcBef>
                <a:spcPct val="0"/>
              </a:spcBef>
            </a:pPr>
            <a:r>
              <a:rPr lang="en-US" sz="3200" dirty="0" smtClean="0">
                <a:cs typeface="Arial" charset="0"/>
              </a:rPr>
              <a:t>2 </a:t>
            </a:r>
            <a:r>
              <a:rPr lang="en-US" sz="3200" dirty="0">
                <a:cs typeface="Arial" charset="0"/>
              </a:rPr>
              <a:t>volumes	</a:t>
            </a:r>
            <a:r>
              <a:rPr lang="en-US" sz="3200" dirty="0" smtClean="0">
                <a:cs typeface="Arial" charset="0"/>
              </a:rPr>
              <a:t>	1 volume	</a:t>
            </a:r>
            <a:r>
              <a:rPr lang="en-US" sz="3200" dirty="0">
                <a:cs typeface="Arial" charset="0"/>
              </a:rPr>
              <a:t>	2 volumes</a:t>
            </a:r>
            <a:endParaRPr lang="en-US" sz="3200" dirty="0"/>
          </a:p>
          <a:p>
            <a:pPr marL="236538" indent="-236538" eaLnBrk="0" hangingPunct="0">
              <a:spcBef>
                <a:spcPct val="0"/>
              </a:spcBef>
              <a:buSzTx/>
            </a:pPr>
            <a:r>
              <a:rPr lang="en-US" sz="3200" b="0" dirty="0"/>
              <a:t>You can use the volume ratios as conversion </a:t>
            </a:r>
            <a:br>
              <a:rPr lang="en-US" sz="3200" b="0" dirty="0"/>
            </a:br>
            <a:r>
              <a:rPr lang="en-US" sz="3200" b="0" dirty="0"/>
              <a:t>factors in gas stoichiometry problems as you would mole ratios:</a:t>
            </a:r>
          </a:p>
          <a:p>
            <a:pPr marL="457200" indent="-457200">
              <a:buFont typeface="Wingdings" charset="2"/>
              <a:buChar char="u"/>
            </a:pPr>
            <a:endParaRPr lang="en-US" sz="3200" dirty="0"/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975408"/>
              </p:ext>
            </p:extLst>
          </p:nvPr>
        </p:nvGraphicFramePr>
        <p:xfrm>
          <a:off x="561975" y="4652963"/>
          <a:ext cx="39274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" imgW="2273300" imgH="469900" progId="Equation.3">
                  <p:embed/>
                </p:oleObj>
              </mc:Choice>
              <mc:Fallback>
                <p:oleObj name="Equation" r:id="rId3" imgW="22733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4652963"/>
                        <a:ext cx="392747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337873"/>
              </p:ext>
            </p:extLst>
          </p:nvPr>
        </p:nvGraphicFramePr>
        <p:xfrm>
          <a:off x="4523372" y="5444136"/>
          <a:ext cx="42354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5" imgW="2451496" imgH="444897" progId="Equation.3">
                  <p:embed/>
                </p:oleObj>
              </mc:Choice>
              <mc:Fallback>
                <p:oleObj name="Equation" r:id="rId5" imgW="2451496" imgH="4448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372" y="5444136"/>
                        <a:ext cx="42354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1728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Gas 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21" y="1100628"/>
            <a:ext cx="8751082" cy="54131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/>
            <a:r>
              <a:rPr lang="en-US" sz="3200" dirty="0">
                <a:solidFill>
                  <a:schemeClr val="bg1"/>
                </a:solidFill>
              </a:rPr>
              <a:t>Propane, C</a:t>
            </a:r>
            <a:r>
              <a:rPr lang="en-US" sz="3200" baseline="-25000" dirty="0">
                <a:solidFill>
                  <a:schemeClr val="bg1"/>
                </a:solidFill>
              </a:rPr>
              <a:t>3</a:t>
            </a:r>
            <a:r>
              <a:rPr lang="en-US" sz="3200" dirty="0">
                <a:solidFill>
                  <a:schemeClr val="bg1"/>
                </a:solidFill>
              </a:rPr>
              <a:t>H</a:t>
            </a:r>
            <a:r>
              <a:rPr lang="en-US" sz="3200" baseline="-25000" dirty="0">
                <a:solidFill>
                  <a:schemeClr val="bg1"/>
                </a:solidFill>
              </a:rPr>
              <a:t>8</a:t>
            </a:r>
            <a:r>
              <a:rPr lang="en-US" sz="3200" dirty="0">
                <a:solidFill>
                  <a:schemeClr val="bg1"/>
                </a:solidFill>
              </a:rPr>
              <a:t>, is a gas that is sometimes used as a fuel for cooking and heating. The complete combustion of propane occurs according to the following balanced equation.</a:t>
            </a:r>
          </a:p>
          <a:p>
            <a:pPr marL="0" indent="0"/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/>
              <a:t>C</a:t>
            </a:r>
            <a:r>
              <a:rPr lang="en-US" sz="3200" baseline="-25000" dirty="0"/>
              <a:t>3</a:t>
            </a:r>
            <a:r>
              <a:rPr lang="en-US" sz="3200" dirty="0"/>
              <a:t>H</a:t>
            </a:r>
            <a:r>
              <a:rPr lang="en-US" sz="3200" baseline="-25000" dirty="0"/>
              <a:t>8</a:t>
            </a:r>
            <a:r>
              <a:rPr lang="en-US" sz="3200" dirty="0"/>
              <a:t>(</a:t>
            </a:r>
            <a:r>
              <a:rPr lang="en-US" sz="3200" i="1" dirty="0"/>
              <a:t>g</a:t>
            </a:r>
            <a:r>
              <a:rPr lang="en-US" sz="3200" dirty="0"/>
              <a:t>) + 5O</a:t>
            </a:r>
            <a:r>
              <a:rPr lang="en-US" sz="3200" baseline="-25000" dirty="0"/>
              <a:t>2</a:t>
            </a:r>
            <a:r>
              <a:rPr lang="en-US" sz="3200" dirty="0"/>
              <a:t>(</a:t>
            </a:r>
            <a:r>
              <a:rPr lang="en-US" sz="3200" i="1" dirty="0"/>
              <a:t>g</a:t>
            </a:r>
            <a:r>
              <a:rPr lang="en-US" sz="3200" dirty="0"/>
              <a:t>) </a:t>
            </a:r>
            <a:r>
              <a:rPr lang="en-US" sz="3200" dirty="0">
                <a:cs typeface="Lucida Grande" charset="0"/>
              </a:rPr>
              <a:t>→</a:t>
            </a:r>
            <a:r>
              <a:rPr lang="en-US" sz="3200" dirty="0">
                <a:cs typeface="Arial" charset="0"/>
              </a:rPr>
              <a:t> 3CO</a:t>
            </a:r>
            <a:r>
              <a:rPr lang="en-US" sz="3200" baseline="-25000" dirty="0">
                <a:cs typeface="Arial" charset="0"/>
              </a:rPr>
              <a:t>2</a:t>
            </a:r>
            <a:r>
              <a:rPr lang="en-US" sz="3200" dirty="0">
                <a:cs typeface="Arial" charset="0"/>
              </a:rPr>
              <a:t>(</a:t>
            </a:r>
            <a:r>
              <a:rPr lang="en-US" sz="3200" i="1" dirty="0">
                <a:cs typeface="Arial" charset="0"/>
              </a:rPr>
              <a:t>g</a:t>
            </a:r>
            <a:r>
              <a:rPr lang="en-US" sz="3200" dirty="0">
                <a:cs typeface="Arial" charset="0"/>
              </a:rPr>
              <a:t>) + 4H</a:t>
            </a:r>
            <a:r>
              <a:rPr lang="en-US" sz="3200" baseline="-25000" dirty="0">
                <a:cs typeface="Arial" charset="0"/>
              </a:rPr>
              <a:t>2</a:t>
            </a:r>
            <a:r>
              <a:rPr lang="en-US" sz="3200" dirty="0">
                <a:cs typeface="Arial" charset="0"/>
              </a:rPr>
              <a:t>O(</a:t>
            </a:r>
            <a:r>
              <a:rPr lang="en-US" sz="3200" i="1" dirty="0">
                <a:cs typeface="Arial" charset="0"/>
              </a:rPr>
              <a:t>g</a:t>
            </a:r>
            <a:r>
              <a:rPr lang="en-US" sz="3200" dirty="0">
                <a:cs typeface="Arial" charset="0"/>
              </a:rPr>
              <a:t>)</a:t>
            </a:r>
          </a:p>
          <a:p>
            <a:pPr marL="0" indent="0"/>
            <a:r>
              <a:rPr lang="en-US" sz="3200" dirty="0">
                <a:solidFill>
                  <a:schemeClr val="bg1"/>
                </a:solidFill>
                <a:cs typeface="Arial" charset="0"/>
              </a:rPr>
              <a:t>(a) What will be the volume, in liters, of oxygen required for the complete combustion of 0.350 L of propane?</a:t>
            </a:r>
          </a:p>
          <a:p>
            <a:pPr marL="0" indent="0"/>
            <a:r>
              <a:rPr lang="en-US" sz="3200" dirty="0">
                <a:solidFill>
                  <a:schemeClr val="bg1"/>
                </a:solidFill>
                <a:cs typeface="Arial" charset="0"/>
              </a:rPr>
              <a:t>(b) What will be the volume of carbon dioxide produced in the reaction? Assume that all volume measurements are made at the same temperature and pressure.</a:t>
            </a:r>
          </a:p>
          <a:p>
            <a:pPr marL="457200" indent="-457200">
              <a:buFont typeface="Wingdings" charset="2"/>
              <a:buChar char="u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1593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Gas 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131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A. </a:t>
            </a:r>
            <a:r>
              <a:rPr lang="en-US" sz="3200" dirty="0">
                <a:solidFill>
                  <a:schemeClr val="bg1"/>
                </a:solidFill>
              </a:rPr>
              <a:t>Because all volumes are to be compared at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the same conditions, volume ratios can be used like mole ratios.</a:t>
            </a:r>
            <a:endParaRPr lang="en-US" sz="3200" u="sng" dirty="0">
              <a:solidFill>
                <a:schemeClr val="bg1"/>
              </a:solidFill>
            </a:endParaRPr>
          </a:p>
          <a:p>
            <a:pPr marL="0" indent="0"/>
            <a:endParaRPr lang="en-US" sz="3200" dirty="0" smtClean="0"/>
          </a:p>
          <a:p>
            <a:pPr marL="0" indent="0"/>
            <a:r>
              <a:rPr lang="en-US" sz="3200" dirty="0" smtClean="0"/>
              <a:t/>
            </a:r>
            <a:endParaRPr lang="en-US" sz="3200" dirty="0"/>
          </a:p>
          <a:p>
            <a:pPr marL="457200" indent="-457200">
              <a:buFont typeface="Wingdings" charset="2"/>
              <a:buChar char="u"/>
            </a:pPr>
            <a:endParaRPr lang="en-US" sz="3200" dirty="0"/>
          </a:p>
        </p:txBody>
      </p:sp>
      <p:graphicFrame>
        <p:nvGraphicFramePr>
          <p:cNvPr id="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96858"/>
              </p:ext>
            </p:extLst>
          </p:nvPr>
        </p:nvGraphicFramePr>
        <p:xfrm>
          <a:off x="1463159" y="3770670"/>
          <a:ext cx="541496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2705496" imgH="444897" progId="Equation.3">
                  <p:embed/>
                </p:oleObj>
              </mc:Choice>
              <mc:Fallback>
                <p:oleObj name="Equation" r:id="rId3" imgW="2705496" imgH="4448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159" y="3770670"/>
                        <a:ext cx="5414963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159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Gas 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131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B. </a:t>
            </a:r>
            <a:r>
              <a:rPr lang="en-US" sz="3200" dirty="0">
                <a:solidFill>
                  <a:schemeClr val="bg1"/>
                </a:solidFill>
              </a:rPr>
              <a:t>Because all volumes are to be compared at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the same conditions, volume ratios can be used like mole ratios.</a:t>
            </a:r>
            <a:endParaRPr lang="en-US" sz="3200" u="sng" dirty="0">
              <a:solidFill>
                <a:schemeClr val="bg1"/>
              </a:solidFill>
            </a:endParaRPr>
          </a:p>
          <a:p>
            <a:pPr marL="0" indent="0"/>
            <a:endParaRPr lang="en-US" sz="3200" dirty="0" smtClean="0"/>
          </a:p>
          <a:p>
            <a:pPr marL="457200" indent="-457200">
              <a:buFont typeface="Wingdings" charset="2"/>
              <a:buChar char="u"/>
            </a:pPr>
            <a:endParaRPr lang="en-US" sz="3200" dirty="0"/>
          </a:p>
          <a:p>
            <a:pPr marL="0" indent="0"/>
            <a:endParaRPr lang="en-US" sz="3200" dirty="0"/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050309"/>
              </p:ext>
            </p:extLst>
          </p:nvPr>
        </p:nvGraphicFramePr>
        <p:xfrm>
          <a:off x="1625600" y="4173064"/>
          <a:ext cx="561816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2807096" imgH="444897" progId="Equation.3">
                  <p:embed/>
                </p:oleObj>
              </mc:Choice>
              <mc:Fallback>
                <p:oleObj name="Equation" r:id="rId3" imgW="2807096" imgH="4448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4173064"/>
                        <a:ext cx="5618163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159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and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874784"/>
          </a:xfrm>
        </p:spPr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2800" dirty="0" smtClean="0"/>
              <a:t>Unit for force is a </a:t>
            </a:r>
            <a:r>
              <a:rPr lang="en-US" sz="2800" dirty="0" smtClean="0">
                <a:solidFill>
                  <a:srgbClr val="FF6600"/>
                </a:solidFill>
              </a:rPr>
              <a:t>Newton (N)</a:t>
            </a:r>
            <a:r>
              <a:rPr lang="en-US" sz="2800" dirty="0" smtClean="0"/>
              <a:t>. Force will increase the speed of 1kg mass by 1 meter/sec.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2800" dirty="0" smtClean="0"/>
              <a:t>Example: a person has a mass of 51 kg and Earth’s gravity has an acceleration of 9.8 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.</a:t>
            </a:r>
            <a:endParaRPr lang="en-US" sz="2800" baseline="30000" dirty="0" smtClean="0"/>
          </a:p>
          <a:p>
            <a:pPr marL="457200" indent="-457200">
              <a:buFont typeface="Wingdings" charset="2"/>
              <a:buChar char="u"/>
            </a:pPr>
            <a:r>
              <a:rPr lang="en-US" sz="2800" dirty="0" smtClean="0"/>
              <a:t>So the force a person exerts on the ground is                  51 kg X 9.8 m/s</a:t>
            </a:r>
            <a:r>
              <a:rPr lang="en-US" sz="2800" baseline="30000" dirty="0" smtClean="0"/>
              <a:t>2 </a:t>
            </a:r>
            <a:r>
              <a:rPr lang="en-US" sz="2800" dirty="0"/>
              <a:t> </a:t>
            </a:r>
            <a:r>
              <a:rPr lang="en-US" sz="2800" dirty="0" smtClean="0"/>
              <a:t>so 500kg X 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500 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58770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Gas Law!!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131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This is a combination of all the gas laws we have learned about. Yes!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This is a mathematical relationship among P, V, T and number of moles (n) of a gas.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R is a constant</a:t>
            </a:r>
          </a:p>
          <a:p>
            <a:pPr marL="0" indent="0"/>
            <a:r>
              <a:rPr lang="en-US" sz="3200" dirty="0" smtClean="0"/>
              <a:t> </a:t>
            </a:r>
            <a:r>
              <a:rPr lang="en-US" sz="3200" dirty="0" smtClean="0"/>
              <a:t>			</a:t>
            </a:r>
            <a:r>
              <a:rPr lang="en-US" sz="3200" b="0" i="1" dirty="0" smtClean="0">
                <a:solidFill>
                  <a:srgbClr val="FFCC00"/>
                </a:solidFill>
              </a:rPr>
              <a:t>PV </a:t>
            </a:r>
            <a:r>
              <a:rPr lang="en-US" sz="3200" b="0" dirty="0">
                <a:solidFill>
                  <a:srgbClr val="FFCC00"/>
                </a:solidFill>
              </a:rPr>
              <a:t>=</a:t>
            </a:r>
            <a:r>
              <a:rPr lang="en-US" sz="3200" b="0" i="1" dirty="0">
                <a:solidFill>
                  <a:srgbClr val="FFCC00"/>
                </a:solidFill>
              </a:rPr>
              <a:t> </a:t>
            </a:r>
            <a:r>
              <a:rPr lang="en-US" sz="3200" b="0" i="1" dirty="0" err="1" smtClean="0">
                <a:solidFill>
                  <a:srgbClr val="FFCC00"/>
                </a:solidFill>
              </a:rPr>
              <a:t>nRT</a:t>
            </a:r>
            <a:endParaRPr lang="en-US" sz="3200" b="0" i="1" dirty="0" smtClean="0">
              <a:solidFill>
                <a:srgbClr val="FFCC00"/>
              </a:solidFill>
            </a:endParaRPr>
          </a:p>
          <a:p>
            <a:pPr marL="0" indent="0"/>
            <a:endParaRPr lang="en-US" sz="3200" b="0" dirty="0">
              <a:solidFill>
                <a:srgbClr val="FFCC00"/>
              </a:solidFill>
            </a:endParaRPr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510684"/>
              </p:ext>
            </p:extLst>
          </p:nvPr>
        </p:nvGraphicFramePr>
        <p:xfrm>
          <a:off x="1094226" y="5295900"/>
          <a:ext cx="64738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3746896" imgH="419497" progId="Equation.3">
                  <p:embed/>
                </p:oleObj>
              </mc:Choice>
              <mc:Fallback>
                <p:oleObj name="Equation" r:id="rId3" imgW="3746896" imgH="4194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226" y="5295900"/>
                        <a:ext cx="64738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159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Gas 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131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Calculated value of R is rounded to 0.0821 (</a:t>
            </a:r>
            <a:r>
              <a:rPr lang="en-US" sz="3200" dirty="0" err="1" smtClean="0"/>
              <a:t>L</a:t>
            </a:r>
            <a:r>
              <a:rPr lang="en-US" sz="3200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200" dirty="0" err="1" smtClean="0"/>
              <a:t>atm</a:t>
            </a:r>
            <a:r>
              <a:rPr lang="en-US" sz="3200" dirty="0" smtClean="0"/>
              <a:t>)/(</a:t>
            </a:r>
            <a:r>
              <a:rPr lang="en-US" sz="3200" dirty="0" err="1" smtClean="0"/>
              <a:t>mol</a:t>
            </a:r>
            <a:r>
              <a:rPr lang="en-US" sz="3200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200" dirty="0" err="1" smtClean="0"/>
              <a:t>k</a:t>
            </a:r>
            <a:r>
              <a:rPr lang="en-US" sz="3200" dirty="0" smtClean="0"/>
              <a:t>)</a:t>
            </a:r>
            <a:endParaRPr lang="en-US" sz="3200" dirty="0"/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Used when V in L, P in </a:t>
            </a:r>
            <a:r>
              <a:rPr lang="en-US" sz="3200" dirty="0" err="1" smtClean="0"/>
              <a:t>atm</a:t>
            </a:r>
            <a:r>
              <a:rPr lang="en-US" sz="3200" dirty="0" smtClean="0"/>
              <a:t>, T in kelvins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Applied in determining existing conditions of a gas sample when P,V,T and n are known.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15934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stoichiometry</a:t>
            </a:r>
            <a:br>
              <a:rPr lang="en-US" dirty="0" smtClean="0"/>
            </a:br>
            <a:r>
              <a:rPr lang="en-US" dirty="0" smtClean="0"/>
              <a:t>Values of a Gas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endParaRPr lang="en-US" sz="3200" dirty="0"/>
          </a:p>
        </p:txBody>
      </p:sp>
      <p:pic>
        <p:nvPicPr>
          <p:cNvPr id="4" name="Picture 3" descr="Untitled-8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20" y="1100628"/>
            <a:ext cx="7924800" cy="315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7282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stoichiometry</a:t>
            </a:r>
            <a:br>
              <a:rPr lang="en-US" dirty="0" smtClean="0"/>
            </a:br>
            <a:r>
              <a:rPr lang="en-US" dirty="0" smtClean="0">
                <a:solidFill>
                  <a:srgbClr val="08A1D9"/>
                </a:solidFill>
              </a:rPr>
              <a:t>Practice Problem </a:t>
            </a:r>
            <a:endParaRPr lang="en-US" dirty="0">
              <a:solidFill>
                <a:srgbClr val="08A1D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What is the pressure (</a:t>
            </a:r>
            <a:r>
              <a:rPr lang="en-US" sz="3200" dirty="0" err="1" smtClean="0"/>
              <a:t>atm</a:t>
            </a:r>
            <a:r>
              <a:rPr lang="en-US" sz="3200" dirty="0" smtClean="0"/>
              <a:t>) exerted by a 0.500 </a:t>
            </a:r>
            <a:r>
              <a:rPr lang="en-US" sz="3200" dirty="0" err="1" smtClean="0"/>
              <a:t>mol</a:t>
            </a:r>
            <a:r>
              <a:rPr lang="en-US" sz="3200" dirty="0" smtClean="0"/>
              <a:t> sample of N gas in a 10.0L container at 25°C?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PV = </a:t>
            </a:r>
            <a:r>
              <a:rPr lang="en-US" sz="3200" dirty="0" err="1" smtClean="0"/>
              <a:t>nRT</a:t>
            </a:r>
            <a:endParaRPr lang="en-US" sz="3200" dirty="0" smtClean="0"/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P = </a:t>
            </a:r>
            <a:r>
              <a:rPr lang="en-US" sz="3200" dirty="0" err="1" smtClean="0"/>
              <a:t>nRT</a:t>
            </a:r>
            <a:r>
              <a:rPr lang="en-US" sz="3200" dirty="0" smtClean="0"/>
              <a:t>/V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186940" y="57844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282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pressure of Nitrogen gas is 1.22 atm.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94397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 and Effusion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188" y="1100628"/>
            <a:ext cx="8248146" cy="5425711"/>
          </a:xfrm>
        </p:spPr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Diffusion and Effusion depend on relative velocities of gas molecules. Gas varies inversely with the square root of its molar mass.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Average kinetic energy of molecules in any gas depends on the temperature and equals 1/2mv</a:t>
            </a:r>
            <a:r>
              <a:rPr lang="en-US" sz="3200" baseline="30000" dirty="0" smtClean="0"/>
              <a:t>2</a:t>
            </a:r>
          </a:p>
          <a:p>
            <a:pPr marL="0" indent="0"/>
            <a:endParaRPr lang="en-US" sz="3200" baseline="30000" dirty="0"/>
          </a:p>
          <a:p>
            <a:pPr marL="457200" indent="-457200">
              <a:buFont typeface="Wingdings" charset="2"/>
              <a:buChar char="u"/>
            </a:pPr>
            <a:endParaRPr lang="en-US" sz="3200" baseline="30000" dirty="0" smtClean="0"/>
          </a:p>
          <a:p>
            <a:pPr marL="457200" indent="-457200">
              <a:buFont typeface="Wingdings" charset="2"/>
              <a:buChar char="u"/>
            </a:pPr>
            <a:endParaRPr lang="en-US" sz="3200" baseline="30000" dirty="0"/>
          </a:p>
          <a:p>
            <a:pPr marL="457200" indent="-457200">
              <a:buFont typeface="Wingdings" charset="2"/>
              <a:buChar char="u"/>
            </a:pPr>
            <a:endParaRPr lang="en-US" sz="3200" baseline="30000" dirty="0"/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141167"/>
              </p:ext>
            </p:extLst>
          </p:nvPr>
        </p:nvGraphicFramePr>
        <p:xfrm>
          <a:off x="1232193" y="4991427"/>
          <a:ext cx="5959788" cy="1866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257151" imgH="393926" progId="Equation.3">
                  <p:embed/>
                </p:oleObj>
              </mc:Choice>
              <mc:Fallback>
                <p:oleObj name="Equation" r:id="rId3" imgW="1257151" imgH="39392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193" y="4991427"/>
                        <a:ext cx="5959788" cy="18665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8232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 and Effusion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01" y="1100628"/>
            <a:ext cx="8361306" cy="52496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>
                <a:solidFill>
                  <a:srgbClr val="FF6600"/>
                </a:solidFill>
              </a:rPr>
              <a:t>Graham’s law of effusion </a:t>
            </a:r>
            <a:r>
              <a:rPr lang="en-US" sz="3200" dirty="0" smtClean="0"/>
              <a:t>– rates of effusion of gases at the same temperature and pressure are inversely proportional to the square roots of their molar masses.</a:t>
            </a:r>
          </a:p>
          <a:p>
            <a:pPr marL="457200" indent="-457200">
              <a:buFont typeface="Wingdings" charset="2"/>
              <a:buChar char="u"/>
            </a:pPr>
            <a:endParaRPr lang="en-US" sz="3200" dirty="0" smtClean="0"/>
          </a:p>
          <a:p>
            <a:pPr marL="457200" indent="-457200">
              <a:buFont typeface="Wingdings" charset="2"/>
              <a:buChar char="u"/>
            </a:pPr>
            <a:endParaRPr lang="en-US" sz="3200" dirty="0" smtClean="0"/>
          </a:p>
          <a:p>
            <a:pPr marL="457200" indent="-457200">
              <a:buFont typeface="Wingdings" charset="2"/>
              <a:buChar char="u"/>
            </a:pPr>
            <a:endParaRPr lang="en-US" sz="3200" dirty="0"/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481857"/>
              </p:ext>
            </p:extLst>
          </p:nvPr>
        </p:nvGraphicFramePr>
        <p:xfrm>
          <a:off x="519150" y="3532588"/>
          <a:ext cx="7334153" cy="1957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1905396" imgH="508397" progId="Equation.3">
                  <p:embed/>
                </p:oleObj>
              </mc:Choice>
              <mc:Fallback>
                <p:oleObj name="Equation" r:id="rId3" imgW="1905396" imgH="5083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50" y="3532588"/>
                        <a:ext cx="7334153" cy="1957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943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63473"/>
            <a:ext cx="7520940" cy="810238"/>
          </a:xfrm>
        </p:spPr>
        <p:txBody>
          <a:bodyPr/>
          <a:lstStyle/>
          <a:p>
            <a:r>
              <a:rPr lang="en-US" dirty="0" smtClean="0"/>
              <a:t>Diffusion and Effusion</a:t>
            </a:r>
            <a:br>
              <a:rPr lang="en-US" dirty="0" smtClean="0"/>
            </a:br>
            <a:r>
              <a:rPr lang="en-US" dirty="0" smtClean="0">
                <a:solidFill>
                  <a:schemeClr val="accent3"/>
                </a:solidFill>
              </a:rPr>
              <a:t>Practice Problem!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81" y="1100628"/>
            <a:ext cx="8434319" cy="503589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Compare rates of effusion of H and O at same temperature and pressure. </a:t>
            </a:r>
          </a:p>
          <a:p>
            <a:pPr marL="457200" indent="-457200">
              <a:buFont typeface="Wingdings" charset="2"/>
              <a:buChar char="u"/>
            </a:pPr>
            <a:endParaRPr lang="en-US" sz="3200" dirty="0"/>
          </a:p>
          <a:p>
            <a:pPr marL="457200" indent="-457200">
              <a:buFont typeface="Wingdings" charset="2"/>
              <a:buChar char="u"/>
            </a:pPr>
            <a:endParaRPr lang="en-US" sz="3200" dirty="0"/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361567"/>
              </p:ext>
            </p:extLst>
          </p:nvPr>
        </p:nvGraphicFramePr>
        <p:xfrm>
          <a:off x="357188" y="2644775"/>
          <a:ext cx="7650162" cy="224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4470400" imgH="558800" progId="Equation.3">
                  <p:embed/>
                </p:oleObj>
              </mc:Choice>
              <mc:Fallback>
                <p:oleObj name="Equation" r:id="rId3" imgW="44704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644775"/>
                        <a:ext cx="7650162" cy="224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8232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 and Effusion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Hydrogen effuses 3.98 times faster </a:t>
            </a:r>
            <a:r>
              <a:rPr lang="en-US" sz="3200" smtClean="0"/>
              <a:t>than oxygen.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82321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 and Effusion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823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and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12077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Since pressure is force per unit area the pressure of the 500 N person on flooring that is 325 cm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is…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500 N / 325 cm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= 1.5 N/cm</a:t>
            </a:r>
            <a:r>
              <a:rPr lang="en-US" sz="3200" baseline="30000" dirty="0" smtClean="0"/>
              <a:t>2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Greater force on an area then the greater the pressure.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Smaller area with a given force then the greater the pressure. 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Couch example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18331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 and Effusion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8232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Untitled-1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46" y="365760"/>
            <a:ext cx="8300842" cy="433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809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and force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u"/>
            </a:pPr>
            <a:r>
              <a:rPr lang="en-US" sz="3200" dirty="0" smtClean="0"/>
              <a:t>Pressure is measured with a </a:t>
            </a:r>
            <a:r>
              <a:rPr lang="en-US" sz="3200" dirty="0" smtClean="0">
                <a:solidFill>
                  <a:srgbClr val="FF6600"/>
                </a:solidFill>
              </a:rPr>
              <a:t>barometer</a:t>
            </a:r>
            <a:r>
              <a:rPr lang="en-US" sz="3200" dirty="0" smtClean="0"/>
              <a:t> (measures atmospheric pressure) Evangelista Torricelli 1600’s</a:t>
            </a:r>
          </a:p>
          <a:p>
            <a:pPr>
              <a:buFont typeface="Wingdings" charset="2"/>
              <a:buChar char="u"/>
            </a:pPr>
            <a:r>
              <a:rPr lang="en-US" sz="3200" dirty="0" smtClean="0"/>
              <a:t>1 torr = 760 mm based on his work with mercury, sealed glass tube then inverted the sealed tube (on one end) into a dish of mercury. The mercury rose about 30 in (760mm) about 1/14 of 34 feet. </a:t>
            </a:r>
          </a:p>
          <a:p>
            <a:pPr>
              <a:buFont typeface="Wingdings" charset="2"/>
              <a:buChar char="u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2442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and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059" y="1100628"/>
            <a:ext cx="8367059" cy="357984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Common unit of pressure is mm Hg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1mm Hg is 1 torr.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>
                <a:solidFill>
                  <a:srgbClr val="FF6600"/>
                </a:solidFill>
              </a:rPr>
              <a:t>Atmospheres</a:t>
            </a:r>
            <a:r>
              <a:rPr lang="en-US" sz="3200" dirty="0" smtClean="0"/>
              <a:t> also are used to measure pressures. Atmospheric pressure at sea level (0°C) is 760 mm Hg or 1 atmospheric pressure (atm)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So 1 torr = 760 mm Hg = 1 atm = 101.325 kPa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8056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and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12" y="1100628"/>
            <a:ext cx="8890000" cy="3874784"/>
          </a:xfrm>
        </p:spPr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Pressure is expressed in </a:t>
            </a:r>
            <a:r>
              <a:rPr lang="en-US" sz="3200" dirty="0" smtClean="0">
                <a:solidFill>
                  <a:srgbClr val="FF6600"/>
                </a:solidFill>
              </a:rPr>
              <a:t>pascals</a:t>
            </a:r>
            <a:r>
              <a:rPr lang="en-US" sz="3200" dirty="0">
                <a:solidFill>
                  <a:srgbClr val="FF6600"/>
                </a:solidFill>
              </a:rPr>
              <a:t> </a:t>
            </a:r>
            <a:r>
              <a:rPr lang="en-US" sz="3200" dirty="0" smtClean="0">
                <a:solidFill>
                  <a:srgbClr val="FF6600"/>
                </a:solidFill>
              </a:rPr>
              <a:t>(Pa)</a:t>
            </a:r>
            <a:r>
              <a:rPr lang="en-US" sz="3200" dirty="0" smtClean="0"/>
              <a:t>, pressure exerted by a force of 1 newton (1 N) on an area of 1 square meter.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Named for Blaise Pascal, French 17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century.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dirty="0" smtClean="0"/>
              <a:t>1 pascal is very small so it is expressed in kilopascals (kPa).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1826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Untitled-2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249612"/>
            <a:ext cx="7620000" cy="467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87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286</TotalTime>
  <Words>1278</Words>
  <Application>Microsoft Macintosh PowerPoint</Application>
  <PresentationFormat>On-screen Show (4:3)</PresentationFormat>
  <Paragraphs>131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Angles</vt:lpstr>
      <vt:lpstr>Equation</vt:lpstr>
      <vt:lpstr>Microsoft Equation</vt:lpstr>
      <vt:lpstr>Gas Laws</vt:lpstr>
      <vt:lpstr>Pressure and force </vt:lpstr>
      <vt:lpstr>Pressure and force</vt:lpstr>
      <vt:lpstr>Pressure and Force</vt:lpstr>
      <vt:lpstr>PowerPoint Presentation</vt:lpstr>
      <vt:lpstr>Pressure and force </vt:lpstr>
      <vt:lpstr>Pressure and force</vt:lpstr>
      <vt:lpstr>Pressure and Force</vt:lpstr>
      <vt:lpstr>PowerPoint Presentation</vt:lpstr>
      <vt:lpstr>Pressure and Force Practice Problems</vt:lpstr>
      <vt:lpstr>Pressure and Force Practice problems</vt:lpstr>
      <vt:lpstr>Pressure and Force Practice problems</vt:lpstr>
      <vt:lpstr>                 Stop Here and Practice                         (end of day 1)</vt:lpstr>
      <vt:lpstr>Dalton’s Law of Partial Pressures</vt:lpstr>
      <vt:lpstr>Dalton’s Law of Partial Pressures</vt:lpstr>
      <vt:lpstr>Dalton’s Law of Partial Pressures</vt:lpstr>
      <vt:lpstr>Dalton’s Law of Partial Pressures Practice problem</vt:lpstr>
      <vt:lpstr>Gas Laws </vt:lpstr>
      <vt:lpstr>Avogadro’s Law</vt:lpstr>
      <vt:lpstr>Avogadro’s Law</vt:lpstr>
      <vt:lpstr>Avogadro’s Law</vt:lpstr>
      <vt:lpstr>Avogadro’s Law</vt:lpstr>
      <vt:lpstr>Avogadro’s Law Practice problems </vt:lpstr>
      <vt:lpstr>Gas SToichiometry</vt:lpstr>
      <vt:lpstr>Gas stoichiometry</vt:lpstr>
      <vt:lpstr>Gas stoichiometry</vt:lpstr>
      <vt:lpstr>Gas stoichiometry</vt:lpstr>
      <vt:lpstr>Gas stoichiometry</vt:lpstr>
      <vt:lpstr>Gas stoichiometry</vt:lpstr>
      <vt:lpstr>Ideal Gas Law!!</vt:lpstr>
      <vt:lpstr>Gas stoichiometry</vt:lpstr>
      <vt:lpstr>Gas stoichiometry Values of a Gas Constant</vt:lpstr>
      <vt:lpstr>Gas stoichiometry Practice Problem </vt:lpstr>
      <vt:lpstr>PowerPoint Presentation</vt:lpstr>
      <vt:lpstr>Diffusion and Effusion</vt:lpstr>
      <vt:lpstr>Diffusion and Effusion</vt:lpstr>
      <vt:lpstr>Diffusion and Effusion Practice Problem!</vt:lpstr>
      <vt:lpstr>Diffusion and Effusion</vt:lpstr>
      <vt:lpstr>Diffusion and Effusion</vt:lpstr>
      <vt:lpstr>Diffusion and Effusion</vt:lpstr>
    </vt:vector>
  </TitlesOfParts>
  <Company>Joplin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Laws</dc:title>
  <dc:creator>LAHEATHER FISHER</dc:creator>
  <cp:lastModifiedBy>LAHEATHER FISHER</cp:lastModifiedBy>
  <cp:revision>24</cp:revision>
  <dcterms:created xsi:type="dcterms:W3CDTF">2014-04-14T05:02:16Z</dcterms:created>
  <dcterms:modified xsi:type="dcterms:W3CDTF">2014-04-16T15:57:01Z</dcterms:modified>
</cp:coreProperties>
</file>