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embeddings/oleObject1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2" r:id="rId17"/>
    <p:sldId id="273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3" d="100"/>
          <a:sy n="73" d="100"/>
        </p:scale>
        <p:origin x="-112" y="-7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interSettings" Target="printerSettings/printerSettings1.bin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E7EF4F-1BA5-514B-A5F2-D17661638FE6}" type="datetimeFigureOut">
              <a:rPr lang="en-US" smtClean="0"/>
              <a:t>4/9/14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3A9560-F4DA-8640-A227-DECF120CCB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32629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2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392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3.jpe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3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3.jpe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3.jpe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3.jpe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3.jpe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2"/>
          <a:srcRect t="50000"/>
          <a:stretch>
            <a:fillRect/>
          </a:stretch>
        </p:blipFill>
        <p:spPr>
          <a:xfrm>
            <a:off x="0" y="3429000"/>
            <a:ext cx="9144000" cy="3429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9463" y="1918447"/>
            <a:ext cx="7583488" cy="1470025"/>
          </a:xfrm>
        </p:spPr>
        <p:txBody>
          <a:bodyPr anchor="b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79463" y="3478306"/>
            <a:ext cx="7583487" cy="1752600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6909B-B958-9140-9FC0-A7AD5B355982}" type="datetimeFigureOut">
              <a:rPr lang="en-US" smtClean="0"/>
              <a:t>4/9/14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0DD79-8747-8148-8E4D-88E381981A58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6" descr="overlay-ruleShadow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303984"/>
            <a:ext cx="9144000" cy="12501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2"/>
          <a:srcRect l="50000"/>
          <a:stretch>
            <a:fillRect/>
          </a:stretch>
        </p:blipFill>
        <p:spPr>
          <a:xfrm>
            <a:off x="4572000" y="4482"/>
            <a:ext cx="45720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 descr="overlay-ruleShadow.png"/>
          <p:cNvPicPr>
            <a:picLocks noChangeAspect="1"/>
          </p:cNvPicPr>
          <p:nvPr/>
        </p:nvPicPr>
        <p:blipFill>
          <a:blip r:embed="rId3"/>
          <a:srcRect r="25031"/>
          <a:stretch>
            <a:fillRect/>
          </a:stretch>
        </p:blipFill>
        <p:spPr>
          <a:xfrm rot="16200000">
            <a:off x="1086391" y="3365075"/>
            <a:ext cx="6855164" cy="12501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74320"/>
            <a:ext cx="3959352" cy="1691640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algn="ctr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864608" y="264907"/>
            <a:ext cx="3959352" cy="6328186"/>
          </a:xfrm>
          <a:solidFill>
            <a:schemeClr val="tx1">
              <a:lumMod val="50000"/>
            </a:schemeClr>
          </a:solidFill>
          <a:effectLst>
            <a:outerShdw blurRad="50800" dir="2700000" algn="tl" rotWithShape="0">
              <a:schemeClr val="tx1">
                <a:alpha val="40000"/>
              </a:schemeClr>
            </a:outerShdw>
          </a:effectLst>
        </p:spPr>
        <p:txBody>
          <a:bodyPr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Drag picture to placeholder or click icon to add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1970801"/>
            <a:ext cx="3959352" cy="320040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 anchorCtr="0">
            <a:normAutofit/>
          </a:bodyPr>
          <a:lstStyle>
            <a:lvl1pPr marL="0" indent="0" algn="ctr">
              <a:lnSpc>
                <a:spcPct val="110000"/>
              </a:lnSpc>
              <a:spcBef>
                <a:spcPts val="600"/>
              </a:spcBef>
              <a:buNone/>
              <a:defRPr sz="18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lnSpc>
                <a:spcPct val="110000"/>
              </a:lnSpc>
              <a:spcBef>
                <a:spcPts val="2000"/>
              </a:spcBef>
              <a:buFont typeface="Calisto MT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670048" y="6356350"/>
            <a:ext cx="1627632" cy="3651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2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fld id="{4A46909B-B958-9140-9FC0-A7AD5B355982}" type="datetimeFigureOut">
              <a:rPr lang="en-US" smtClean="0"/>
              <a:t>4/9/14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2047" y="6356350"/>
            <a:ext cx="1892808" cy="3651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2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892808" y="5738129"/>
            <a:ext cx="758952" cy="576072"/>
          </a:xfrm>
        </p:spPr>
        <p:txBody>
          <a:bodyPr vert="horz" lIns="91440" tIns="45720" rIns="91440" bIns="45720" rtlCol="0" anchor="ctr">
            <a:noAutofit/>
          </a:bodyPr>
          <a:lstStyle>
            <a:lvl1pPr marL="0" algn="ctr" defTabSz="914400" rtl="0" eaLnBrk="1" latinLnBrk="0" hangingPunct="1">
              <a:spcBef>
                <a:spcPct val="0"/>
              </a:spcBef>
              <a:defRPr sz="3600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fld id="{65E0DD79-8747-8148-8E4D-88E381981A5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482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038600"/>
            <a:ext cx="7620000" cy="990600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ctr">
              <a:defRPr sz="3600" kern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j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Font typeface="Calisto MT" pitchFamily="18" charset="0"/>
              <a:buNone/>
            </a:pPr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42900" y="265176"/>
            <a:ext cx="8458200" cy="3697224"/>
          </a:xfrm>
          <a:solidFill>
            <a:schemeClr val="tx1">
              <a:lumMod val="50000"/>
            </a:schemeClr>
          </a:solidFill>
          <a:effectLst>
            <a:outerShdw blurRad="50800" dir="2700000" algn="tl" rotWithShape="0">
              <a:schemeClr val="tx1">
                <a:alpha val="40000"/>
              </a:scheme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2000"/>
              </a:spcBef>
              <a:buFont typeface="Calisto MT" pitchFamily="18" charset="0"/>
              <a:buNone/>
              <a:defRPr sz="2400" kern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Drag picture to placeholder or click icon to add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0" y="5042647"/>
            <a:ext cx="7620000" cy="1129553"/>
          </a:xfrm>
        </p:spPr>
        <p:txBody>
          <a:bodyPr>
            <a:normAutofit/>
          </a:bodyPr>
          <a:lstStyle>
            <a:lvl1pPr marL="0" indent="0" algn="ctr">
              <a:lnSpc>
                <a:spcPct val="110000"/>
              </a:lnSpc>
              <a:spcBef>
                <a:spcPts val="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6909B-B958-9140-9FC0-A7AD5B355982}" type="datetimeFigureOut">
              <a:rPr lang="en-US" smtClean="0"/>
              <a:t>4/9/14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0DD79-8747-8148-8E4D-88E381981A5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s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</a:defRPr>
            </a:lvl1pPr>
          </a:lstStyle>
          <a:p>
            <a:fld id="{4A46909B-B958-9140-9FC0-A7AD5B355982}" type="datetimeFigureOut">
              <a:rPr lang="en-US" smtClean="0"/>
              <a:t>4/9/14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</a:defRPr>
            </a:lvl1pPr>
          </a:lstStyle>
          <a:p>
            <a:fld id="{65E0DD79-8747-8148-8E4D-88E381981A5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07592"/>
            <a:ext cx="9144000" cy="125016"/>
          </a:xfrm>
          <a:prstGeom prst="rect">
            <a:avLst/>
          </a:prstGeom>
        </p:spPr>
      </p:pic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3"/>
          <a:srcRect t="23333"/>
          <a:stretch>
            <a:fillRect/>
          </a:stretch>
        </p:blipFill>
        <p:spPr>
          <a:xfrm>
            <a:off x="0" y="1425388"/>
            <a:ext cx="9144000" cy="543261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6909B-B958-9140-9FC0-A7AD5B355982}" type="datetimeFigureOut">
              <a:rPr lang="en-US" smtClean="0"/>
              <a:t>4/9/14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0DD79-8747-8148-8E4D-88E381981A5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Overlay-FullBackground.jpg"/>
          <p:cNvPicPr>
            <a:picLocks noChangeAspect="1"/>
          </p:cNvPicPr>
          <p:nvPr/>
        </p:nvPicPr>
        <p:blipFill>
          <a:blip r:embed="rId2"/>
          <a:srcRect r="14719"/>
          <a:stretch>
            <a:fillRect/>
          </a:stretch>
        </p:blipFill>
        <p:spPr>
          <a:xfrm>
            <a:off x="0" y="4482"/>
            <a:ext cx="7798112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48600" y="457200"/>
            <a:ext cx="1219200" cy="5668963"/>
          </a:xfrm>
        </p:spPr>
        <p:txBody>
          <a:bodyPr vert="eaVert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9462" y="457200"/>
            <a:ext cx="6383337" cy="5668963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24800" y="6356350"/>
            <a:ext cx="1066800" cy="3651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2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fld id="{4A46909B-B958-9140-9FC0-A7AD5B355982}" type="datetimeFigureOut">
              <a:rPr lang="en-US" smtClean="0"/>
              <a:t>4/9/14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0DD79-8747-8148-8E4D-88E381981A58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10" name="Picture 9" descr="overlay-ruleShadow.png"/>
          <p:cNvPicPr>
            <a:picLocks noChangeAspect="1"/>
          </p:cNvPicPr>
          <p:nvPr/>
        </p:nvPicPr>
        <p:blipFill>
          <a:blip r:embed="rId3"/>
          <a:srcRect r="25031"/>
          <a:stretch>
            <a:fillRect/>
          </a:stretch>
        </p:blipFill>
        <p:spPr>
          <a:xfrm rot="5400000" flipH="1">
            <a:off x="4421262" y="3365075"/>
            <a:ext cx="6855164" cy="12501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07592"/>
            <a:ext cx="9144000" cy="125016"/>
          </a:xfrm>
          <a:prstGeom prst="rect">
            <a:avLst/>
          </a:prstGeom>
        </p:spPr>
      </p:pic>
      <p:pic>
        <p:nvPicPr>
          <p:cNvPr id="7" name="Picture 6" descr="Overlay-FullBackground.jpg"/>
          <p:cNvPicPr>
            <a:picLocks noChangeAspect="1"/>
          </p:cNvPicPr>
          <p:nvPr/>
        </p:nvPicPr>
        <p:blipFill>
          <a:blip r:embed="rId3"/>
          <a:srcRect t="23333"/>
          <a:stretch>
            <a:fillRect/>
          </a:stretch>
        </p:blipFill>
        <p:spPr>
          <a:xfrm>
            <a:off x="0" y="1425388"/>
            <a:ext cx="9144000" cy="543261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6909B-B958-9140-9FC0-A7AD5B355982}" type="datetimeFigureOut">
              <a:rPr lang="en-US" smtClean="0"/>
              <a:t>4/9/14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0DD79-8747-8148-8E4D-88E381981A5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2"/>
          <a:srcRect t="50000"/>
          <a:stretch>
            <a:fillRect/>
          </a:stretch>
        </p:blipFill>
        <p:spPr>
          <a:xfrm>
            <a:off x="0" y="3429000"/>
            <a:ext cx="9144000" cy="3429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9463" y="789081"/>
            <a:ext cx="7583488" cy="1470025"/>
          </a:xfrm>
        </p:spPr>
        <p:txBody>
          <a:bodyPr anchor="ctr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79463" y="4724400"/>
            <a:ext cx="7583487" cy="1385047"/>
          </a:xfrm>
        </p:spPr>
        <p:txBody>
          <a:bodyPr anchor="ctr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6909B-B958-9140-9FC0-A7AD5B355982}" type="datetimeFigureOut">
              <a:rPr lang="en-US" smtClean="0"/>
              <a:t>4/9/14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0DD79-8747-8148-8E4D-88E381981A58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6" descr="overlay-ruleShadow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303984"/>
            <a:ext cx="9144000" cy="125016"/>
          </a:xfrm>
          <a:prstGeom prst="rect">
            <a:avLst/>
          </a:prstGeom>
        </p:spPr>
      </p:pic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3677371" y="2564085"/>
            <a:ext cx="1789259" cy="1729830"/>
          </a:xfrm>
          <a:prstGeom prst="ellipse">
            <a:avLst/>
          </a:prstGeom>
          <a:noFill/>
          <a:ln w="127000">
            <a:solidFill>
              <a:schemeClr val="tx2"/>
            </a:solidFill>
          </a:ln>
          <a:effectLst>
            <a:innerShdw blurRad="101600" dist="76200" dir="13500000">
              <a:prstClr val="black">
                <a:alpha val="57000"/>
              </a:prstClr>
            </a:innerShdw>
          </a:effectLst>
        </p:spPr>
        <p:txBody>
          <a:bodyPr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Drag picture to placeholder or click icon to add</a:t>
            </a:r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446984"/>
            <a:ext cx="9144000" cy="125016"/>
          </a:xfrm>
          <a:prstGeom prst="rect">
            <a:avLst/>
          </a:prstGeom>
        </p:spPr>
      </p:pic>
      <p:pic>
        <p:nvPicPr>
          <p:cNvPr id="7" name="Picture 6" descr="Overlay-FullBackground.jpg"/>
          <p:cNvPicPr>
            <a:picLocks noChangeAspect="1"/>
          </p:cNvPicPr>
          <p:nvPr/>
        </p:nvPicPr>
        <p:blipFill>
          <a:blip r:embed="rId3"/>
          <a:srcRect t="66667"/>
          <a:stretch>
            <a:fillRect/>
          </a:stretch>
        </p:blipFill>
        <p:spPr>
          <a:xfrm>
            <a:off x="0" y="4572000"/>
            <a:ext cx="9144000" cy="2286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2971800"/>
            <a:ext cx="7583487" cy="1362075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800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4724400"/>
            <a:ext cx="7583487" cy="1398494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Font typeface="Calisto MT" pitchFamily="18" charset="0"/>
              <a:buNone/>
              <a:defRPr sz="1800" kern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6909B-B958-9140-9FC0-A7AD5B355982}" type="datetimeFigureOut">
              <a:rPr lang="en-US" smtClean="0"/>
              <a:t>4/9/14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0DD79-8747-8148-8E4D-88E381981A5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07592"/>
            <a:ext cx="9144000" cy="125016"/>
          </a:xfrm>
          <a:prstGeom prst="rect">
            <a:avLst/>
          </a:prstGeom>
        </p:spPr>
      </p:pic>
      <p:pic>
        <p:nvPicPr>
          <p:cNvPr id="11" name="Picture 10" descr="Overlay-FullBackground.jpg"/>
          <p:cNvPicPr>
            <a:picLocks noChangeAspect="1"/>
          </p:cNvPicPr>
          <p:nvPr/>
        </p:nvPicPr>
        <p:blipFill>
          <a:blip r:embed="rId3"/>
          <a:srcRect t="23333"/>
          <a:stretch>
            <a:fillRect/>
          </a:stretch>
        </p:blipFill>
        <p:spPr>
          <a:xfrm>
            <a:off x="0" y="1425388"/>
            <a:ext cx="9144000" cy="543261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62753"/>
            <a:ext cx="7583488" cy="12831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3" y="1828800"/>
            <a:ext cx="3566160" cy="42973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96791" y="1828800"/>
            <a:ext cx="3566160" cy="42973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6909B-B958-9140-9FC0-A7AD5B355982}" type="datetimeFigureOut">
              <a:rPr lang="en-US" smtClean="0"/>
              <a:t>4/9/14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0DD79-8747-8148-8E4D-88E381981A5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07592"/>
            <a:ext cx="9144000" cy="125016"/>
          </a:xfrm>
          <a:prstGeom prst="rect">
            <a:avLst/>
          </a:prstGeom>
        </p:spPr>
      </p:pic>
      <p:pic>
        <p:nvPicPr>
          <p:cNvPr id="13" name="Picture 12" descr="Overlay-FullBackground.jpg"/>
          <p:cNvPicPr>
            <a:picLocks noChangeAspect="1"/>
          </p:cNvPicPr>
          <p:nvPr/>
        </p:nvPicPr>
        <p:blipFill>
          <a:blip r:embed="rId3"/>
          <a:srcRect t="23333"/>
          <a:stretch>
            <a:fillRect/>
          </a:stretch>
        </p:blipFill>
        <p:spPr>
          <a:xfrm>
            <a:off x="0" y="1425388"/>
            <a:ext cx="9144000" cy="543261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62753"/>
            <a:ext cx="7583488" cy="128316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524000"/>
            <a:ext cx="3566160" cy="838200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ct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9463" y="2393576"/>
            <a:ext cx="3566160" cy="373258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96791" y="1524000"/>
            <a:ext cx="3566160" cy="838200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ct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96791" y="2393576"/>
            <a:ext cx="3566160" cy="373258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6909B-B958-9140-9FC0-A7AD5B355982}" type="datetimeFigureOut">
              <a:rPr lang="en-US" smtClean="0"/>
              <a:t>4/9/14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0DD79-8747-8148-8E4D-88E381981A5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07592"/>
            <a:ext cx="9144000" cy="12501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6909B-B958-9140-9FC0-A7AD5B355982}" type="datetimeFigureOut">
              <a:rPr lang="en-US" smtClean="0"/>
              <a:t>4/9/14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0DD79-8747-8148-8E4D-88E381981A58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10" name="Picture 9" descr="Overlay-FullBackground.jpg"/>
          <p:cNvPicPr>
            <a:picLocks noChangeAspect="1"/>
          </p:cNvPicPr>
          <p:nvPr/>
        </p:nvPicPr>
        <p:blipFill>
          <a:blip r:embed="rId3"/>
          <a:srcRect t="21046"/>
          <a:stretch>
            <a:fillRect/>
          </a:stretch>
        </p:blipFill>
        <p:spPr>
          <a:xfrm>
            <a:off x="0" y="1447800"/>
            <a:ext cx="9144000" cy="541468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Overlay-FullBackgroun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482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6909B-B958-9140-9FC0-A7AD5B355982}" type="datetimeFigureOut">
              <a:rPr lang="en-US" smtClean="0"/>
              <a:t>4/9/14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0DD79-8747-8148-8E4D-88E381981A5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2"/>
          <a:srcRect l="50000"/>
          <a:stretch>
            <a:fillRect/>
          </a:stretch>
        </p:blipFill>
        <p:spPr>
          <a:xfrm>
            <a:off x="4572000" y="4482"/>
            <a:ext cx="457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73049"/>
            <a:ext cx="3962400" cy="1690221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algn="ctr" defTabSz="914400" rtl="0" eaLnBrk="1" latinLnBrk="0" hangingPunct="1">
              <a:spcBef>
                <a:spcPct val="0"/>
              </a:spcBef>
              <a:defRPr sz="3600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66401" y="273050"/>
            <a:ext cx="3959352" cy="585311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1975104"/>
            <a:ext cx="3962400" cy="3200401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 anchorCtr="0">
            <a:normAutofit/>
          </a:bodyPr>
          <a:lstStyle>
            <a:lvl1pPr marL="0" indent="0" algn="ctr" defTabSz="914400" rtl="0" eaLnBrk="1" latinLnBrk="0" hangingPunct="1">
              <a:lnSpc>
                <a:spcPct val="110000"/>
              </a:lnSpc>
              <a:spcBef>
                <a:spcPts val="600"/>
              </a:spcBef>
              <a:buNone/>
              <a:defRPr sz="18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667000" y="6356350"/>
            <a:ext cx="1622612" cy="3651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2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fld id="{4A46909B-B958-9140-9FC0-A7AD5B355982}" type="datetimeFigureOut">
              <a:rPr lang="en-US" smtClean="0"/>
              <a:t>4/9/14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2047" y="6356350"/>
            <a:ext cx="1891553" cy="3651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2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892808" y="5748338"/>
            <a:ext cx="762000" cy="576262"/>
          </a:xfrm>
        </p:spPr>
        <p:txBody>
          <a:bodyPr vert="horz" lIns="91440" tIns="45720" rIns="91440" bIns="45720" rtlCol="0" anchor="ctr">
            <a:noAutofit/>
          </a:bodyPr>
          <a:lstStyle>
            <a:lvl1pPr marL="0" algn="ctr" defTabSz="914400" rtl="0" eaLnBrk="1" latinLnBrk="0" hangingPunct="1">
              <a:spcBef>
                <a:spcPct val="0"/>
              </a:spcBef>
              <a:defRPr sz="3600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fld id="{65E0DD79-8747-8148-8E4D-88E381981A58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10" name="Picture 9" descr="overlay-ruleShadow.png"/>
          <p:cNvPicPr>
            <a:picLocks noChangeAspect="1"/>
          </p:cNvPicPr>
          <p:nvPr/>
        </p:nvPicPr>
        <p:blipFill>
          <a:blip r:embed="rId3"/>
          <a:srcRect r="25031"/>
          <a:stretch>
            <a:fillRect/>
          </a:stretch>
        </p:blipFill>
        <p:spPr>
          <a:xfrm rot="16200000">
            <a:off x="1086391" y="3365075"/>
            <a:ext cx="6855164" cy="125016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9463" y="62753"/>
            <a:ext cx="7583488" cy="128316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828800"/>
            <a:ext cx="7583488" cy="4297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32494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</a:lstStyle>
          <a:p>
            <a:fld id="{4A46909B-B958-9140-9FC0-A7AD5B355982}" type="datetimeFigureOut">
              <a:rPr lang="en-US" smtClean="0"/>
              <a:t>4/9/14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2047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267200" y="6356350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</a:lstStyle>
          <a:p>
            <a:fld id="{65E0DD79-8747-8148-8E4D-88E381981A58}" type="slidenum">
              <a:rPr lang="en-US" smtClean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tx1"/>
          </a:solidFill>
          <a:effectLst>
            <a:outerShdw blurRad="50800" dist="12700" dir="2700000" sx="100500" sy="100500" algn="tl" rotWithShape="0">
              <a:prstClr val="black">
                <a:alpha val="6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282575" indent="-282575" algn="l" defTabSz="914400" rtl="0" eaLnBrk="1" latinLnBrk="0" hangingPunct="1">
        <a:spcBef>
          <a:spcPts val="2000"/>
        </a:spcBef>
        <a:buFont typeface="Calisto MT" pitchFamily="18" charset="0"/>
        <a:buChar char="•"/>
        <a:defRPr sz="2400" kern="120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1pPr>
      <a:lvl2pPr marL="577850" indent="-295275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Calisto MT" pitchFamily="18" charset="0"/>
        <a:buChar char="•"/>
        <a:defRPr sz="2200" kern="120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2pPr>
      <a:lvl3pPr marL="860425" indent="-282575" algn="l" defTabSz="914400" rtl="0" eaLnBrk="1" latinLnBrk="0" hangingPunct="1">
        <a:spcBef>
          <a:spcPts val="600"/>
        </a:spcBef>
        <a:buFont typeface="Calisto MT" pitchFamily="18" charset="0"/>
        <a:buChar char="•"/>
        <a:defRPr sz="2000" kern="120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3pPr>
      <a:lvl4pPr marL="1143000" indent="-282575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Calisto MT" pitchFamily="18" charset="0"/>
        <a:buChar char="•"/>
        <a:defRPr sz="1800" kern="120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4pPr>
      <a:lvl5pPr marL="1425575" indent="-282575" algn="l" defTabSz="914400" rtl="0" eaLnBrk="1" latinLnBrk="0" hangingPunct="1">
        <a:spcBef>
          <a:spcPts val="600"/>
        </a:spcBef>
        <a:buFont typeface="Calisto MT" pitchFamily="18" charset="0"/>
        <a:buChar char="•"/>
        <a:defRPr sz="1800" kern="120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5pPr>
      <a:lvl6pPr marL="1711325" indent="-280988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lang="en-US" sz="1800" kern="1200" dirty="0" smtClean="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6pPr>
      <a:lvl7pPr marL="2000250" indent="-280988" algn="l" defTabSz="914400" rtl="0" eaLnBrk="1" latinLnBrk="0" hangingPunct="1">
        <a:spcBef>
          <a:spcPct val="20000"/>
        </a:spcBef>
        <a:buFont typeface="Arial" pitchFamily="34" charset="0"/>
        <a:buChar char="•"/>
        <a:defRPr lang="en-US" sz="1800" kern="1200" dirty="0" smtClean="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7pPr>
      <a:lvl8pPr marL="2290763" indent="-280988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lang="en-US" sz="1800" kern="1200" dirty="0" smtClean="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8pPr>
      <a:lvl9pPr marL="2571750" indent="-280988" algn="l" defTabSz="914400" rtl="0" eaLnBrk="1" latinLnBrk="0" hangingPunct="1">
        <a:spcBef>
          <a:spcPct val="20000"/>
        </a:spcBef>
        <a:buFont typeface="Arial" pitchFamily="34" charset="0"/>
        <a:buChar char="•"/>
        <a:defRPr lang="en-US" sz="1800" kern="1200" dirty="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image" Target="../media/image10.jpeg"/><Relationship Id="rId5" Type="http://schemas.openxmlformats.org/officeDocument/2006/relationships/oleObject" Target="../embeddings/oleObject1.bin"/><Relationship Id="rId6" Type="http://schemas.openxmlformats.org/officeDocument/2006/relationships/image" Target="../media/image9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Acids and Bases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Chapter 14 Modern Chemistry Book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26495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Strong/Weak acids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 descr="Untitled-68 cop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135" y="1828800"/>
            <a:ext cx="8412707" cy="47802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200773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Strong &amp; Weak Acids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56635"/>
            <a:ext cx="9144000" cy="5301365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Strong acid</a:t>
            </a:r>
            <a:r>
              <a:rPr lang="en-US" sz="3200" dirty="0" smtClean="0"/>
              <a:t>- ionizes completely in aq solution.</a:t>
            </a:r>
          </a:p>
          <a:p>
            <a:pPr lvl="1"/>
            <a:r>
              <a:rPr lang="en-US" sz="3000" dirty="0" smtClean="0"/>
              <a:t>Strong acid is a strong electrolyte</a:t>
            </a:r>
          </a:p>
          <a:p>
            <a:pPr lvl="1"/>
            <a:r>
              <a:rPr lang="en-US" sz="3000" dirty="0" smtClean="0"/>
              <a:t>HClO</a:t>
            </a:r>
            <a:r>
              <a:rPr lang="en-US" sz="3000" baseline="-25000" dirty="0" smtClean="0"/>
              <a:t>4</a:t>
            </a:r>
            <a:r>
              <a:rPr lang="en-US" sz="3000" dirty="0" smtClean="0"/>
              <a:t>, HCl</a:t>
            </a:r>
            <a:r>
              <a:rPr lang="en-US" sz="3000" dirty="0"/>
              <a:t> </a:t>
            </a:r>
            <a:r>
              <a:rPr lang="en-US" sz="3000" dirty="0" smtClean="0"/>
              <a:t>and HNO</a:t>
            </a:r>
            <a:r>
              <a:rPr lang="en-US" sz="3000" baseline="-25000" dirty="0" smtClean="0"/>
              <a:t>3</a:t>
            </a:r>
          </a:p>
          <a:p>
            <a:r>
              <a:rPr lang="en-US" sz="3200" dirty="0" smtClean="0">
                <a:solidFill>
                  <a:srgbClr val="FF0000"/>
                </a:solidFill>
              </a:rPr>
              <a:t>Weak acid</a:t>
            </a:r>
            <a:r>
              <a:rPr lang="en-US" sz="3200" dirty="0" smtClean="0"/>
              <a:t>- releases few H ions in aq solution.</a:t>
            </a:r>
          </a:p>
          <a:p>
            <a:pPr lvl="1"/>
            <a:r>
              <a:rPr lang="en-US" sz="3000" dirty="0" smtClean="0"/>
              <a:t>Hydronium ions, anions and dissolved acid molecules in aq solutions</a:t>
            </a:r>
          </a:p>
          <a:p>
            <a:pPr lvl="1"/>
            <a:r>
              <a:rPr lang="en-US" sz="3000" dirty="0" smtClean="0"/>
              <a:t>HCN</a:t>
            </a:r>
          </a:p>
          <a:p>
            <a:pPr lvl="1"/>
            <a:r>
              <a:rPr lang="en-US" sz="3000" dirty="0" smtClean="0"/>
              <a:t>Organic acids (-COOH) like acetic acid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29441446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45920"/>
            <a:ext cx="9144000" cy="5512080"/>
          </a:xfrm>
        </p:spPr>
        <p:txBody>
          <a:bodyPr/>
          <a:lstStyle/>
          <a:p>
            <a:r>
              <a:rPr lang="en-US" dirty="0" smtClean="0"/>
              <a:t>Most bases are ionic compounds containing metal cations and the hydroxide anion, OH</a:t>
            </a:r>
            <a:r>
              <a:rPr lang="en-US" baseline="30000" dirty="0" smtClean="0"/>
              <a:t>-</a:t>
            </a:r>
            <a:r>
              <a:rPr lang="en-US" dirty="0" smtClean="0"/>
              <a:t>.</a:t>
            </a:r>
          </a:p>
          <a:p>
            <a:r>
              <a:rPr lang="en-US" dirty="0" smtClean="0"/>
              <a:t>Strength of a base depends on the extent of the base dissociating.</a:t>
            </a:r>
          </a:p>
          <a:p>
            <a:r>
              <a:rPr lang="en-US" dirty="0" smtClean="0"/>
              <a:t>Strong bases are strong electrolytes.</a:t>
            </a:r>
            <a:endParaRPr lang="en-US" dirty="0"/>
          </a:p>
        </p:txBody>
      </p:sp>
      <p:pic>
        <p:nvPicPr>
          <p:cNvPr id="4" name="Picture 3" descr="Untitled-69 cop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9463" y="3554951"/>
            <a:ext cx="7296150" cy="31416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261096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 descr="Untitled-17 cop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828799"/>
            <a:ext cx="8820869" cy="45444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881554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An Acid [H</a:t>
            </a:r>
            <a:r>
              <a:rPr lang="en-US" sz="3200" baseline="-25000" dirty="0" smtClean="0"/>
              <a:t>3</a:t>
            </a:r>
            <a:r>
              <a:rPr lang="en-US" sz="3200" dirty="0" smtClean="0"/>
              <a:t>O</a:t>
            </a:r>
            <a:r>
              <a:rPr lang="en-US" sz="3200" baseline="30000" dirty="0" smtClean="0"/>
              <a:t>+</a:t>
            </a:r>
            <a:r>
              <a:rPr lang="en-US" sz="3200" dirty="0" smtClean="0"/>
              <a:t>]</a:t>
            </a:r>
          </a:p>
          <a:p>
            <a:pPr lvl="1"/>
            <a:r>
              <a:rPr lang="en-US" sz="3200" dirty="0" smtClean="0"/>
              <a:t>Proton acceptor or donator?</a:t>
            </a:r>
          </a:p>
          <a:p>
            <a:r>
              <a:rPr lang="en-US" sz="3200" dirty="0" smtClean="0"/>
              <a:t>A Base [OH</a:t>
            </a:r>
            <a:r>
              <a:rPr lang="en-US" sz="3200" baseline="30000" dirty="0" smtClean="0"/>
              <a:t>-</a:t>
            </a:r>
            <a:r>
              <a:rPr lang="en-US" sz="3200" dirty="0" smtClean="0"/>
              <a:t>]</a:t>
            </a:r>
          </a:p>
          <a:p>
            <a:pPr lvl="1"/>
            <a:r>
              <a:rPr lang="en-US" sz="3200" dirty="0" smtClean="0"/>
              <a:t>Proton acceptor or donator?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9584961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 2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r>
              <a:rPr lang="en-US" dirty="0" err="1" smtClean="0"/>
              <a:t>Bronsted</a:t>
            </a:r>
            <a:r>
              <a:rPr lang="en-US" dirty="0" smtClean="0"/>
              <a:t>-Lowry Acid; proton donor</a:t>
            </a:r>
          </a:p>
          <a:p>
            <a:r>
              <a:rPr lang="en-US" dirty="0" err="1" smtClean="0"/>
              <a:t>Bronsted</a:t>
            </a:r>
            <a:r>
              <a:rPr lang="en-US" dirty="0" smtClean="0"/>
              <a:t>-Lowry Base; proton acceptor</a:t>
            </a:r>
          </a:p>
          <a:p>
            <a:r>
              <a:rPr lang="en-US" dirty="0" smtClean="0"/>
              <a:t>In a </a:t>
            </a:r>
            <a:r>
              <a:rPr lang="en-US" dirty="0" err="1" smtClean="0"/>
              <a:t>Bronsted</a:t>
            </a:r>
            <a:r>
              <a:rPr lang="en-US" dirty="0" smtClean="0"/>
              <a:t>-Lowry acid-base reaction protons are transferred from one reactant (the acid) to another (the base).</a:t>
            </a:r>
          </a:p>
          <a:p>
            <a:r>
              <a:rPr lang="en-US" dirty="0" smtClean="0"/>
              <a:t>HCl + NH</a:t>
            </a:r>
            <a:r>
              <a:rPr lang="en-US" baseline="-25000" dirty="0" smtClean="0"/>
              <a:t>3</a:t>
            </a:r>
            <a:r>
              <a:rPr lang="en-US" dirty="0" smtClean="0"/>
              <a:t>             NH</a:t>
            </a:r>
            <a:r>
              <a:rPr lang="en-US" baseline="-25000" dirty="0" smtClean="0"/>
              <a:t>4</a:t>
            </a:r>
            <a:r>
              <a:rPr lang="en-US" dirty="0" smtClean="0"/>
              <a:t>+ + </a:t>
            </a:r>
            <a:r>
              <a:rPr lang="en-US" dirty="0" err="1" smtClean="0"/>
              <a:t>Cl</a:t>
            </a:r>
            <a:r>
              <a:rPr lang="en-US" baseline="30000" dirty="0" smtClean="0"/>
              <a:t>-</a:t>
            </a:r>
          </a:p>
          <a:p>
            <a:r>
              <a:rPr lang="en-US" baseline="30000" dirty="0" smtClean="0"/>
              <a:t>(acid)        (base)</a:t>
            </a:r>
            <a:endParaRPr lang="en-US" baseline="30000" dirty="0"/>
          </a:p>
        </p:txBody>
      </p:sp>
      <p:sp>
        <p:nvSpPr>
          <p:cNvPr id="5" name="Right Arrow 4"/>
          <p:cNvSpPr/>
          <p:nvPr/>
        </p:nvSpPr>
        <p:spPr>
          <a:xfrm>
            <a:off x="2821979" y="5064371"/>
            <a:ext cx="800325" cy="313838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38335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200" dirty="0" err="1" smtClean="0"/>
              <a:t>Monoprotic</a:t>
            </a:r>
            <a:r>
              <a:rPr lang="en-US" sz="3200" dirty="0" smtClean="0"/>
              <a:t> acid- acid that can only donate one proton H per molecule. HClO</a:t>
            </a:r>
            <a:r>
              <a:rPr lang="en-US" sz="3200" baseline="-25000" dirty="0" smtClean="0"/>
              <a:t>4</a:t>
            </a:r>
          </a:p>
          <a:p>
            <a:r>
              <a:rPr lang="en-US" sz="3200" dirty="0" smtClean="0"/>
              <a:t>Diprotic acid- acid can donate two protons per molecule. </a:t>
            </a:r>
          </a:p>
          <a:p>
            <a:r>
              <a:rPr lang="en-US" sz="3200" dirty="0" err="1" smtClean="0"/>
              <a:t>Triprotic</a:t>
            </a:r>
            <a:r>
              <a:rPr lang="en-US" sz="3200" dirty="0" smtClean="0"/>
              <a:t> acid- acid can donate three protons per molecule. H</a:t>
            </a:r>
            <a:r>
              <a:rPr lang="en-US" sz="3200" baseline="-25000" dirty="0" smtClean="0"/>
              <a:t>3</a:t>
            </a:r>
            <a:r>
              <a:rPr lang="en-US" sz="3200" dirty="0" smtClean="0"/>
              <a:t>PO</a:t>
            </a:r>
            <a:r>
              <a:rPr lang="en-US" sz="3200" baseline="-25000" dirty="0" smtClean="0"/>
              <a:t>4</a:t>
            </a:r>
            <a:endParaRPr lang="en-US" sz="3200" baseline="-25000" dirty="0"/>
          </a:p>
          <a:p>
            <a:r>
              <a:rPr lang="en-US" sz="3200" dirty="0" err="1" smtClean="0"/>
              <a:t>Polyprotic</a:t>
            </a:r>
            <a:r>
              <a:rPr lang="en-US" sz="3200" dirty="0" smtClean="0"/>
              <a:t> acid- acid that can donate more than one proton per molecule. </a:t>
            </a:r>
            <a:r>
              <a:rPr lang="en-US" sz="3200" smtClean="0"/>
              <a:t>H2</a:t>
            </a: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16628390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1219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1013" y="5500688"/>
            <a:ext cx="585787" cy="595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12195" name="Rectangle 3"/>
          <p:cNvSpPr>
            <a:spLocks noChangeArrowheads="1"/>
          </p:cNvSpPr>
          <p:nvPr/>
        </p:nvSpPr>
        <p:spPr bwMode="auto">
          <a:xfrm>
            <a:off x="762000" y="1066800"/>
            <a:ext cx="7705725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/>
          <a:p>
            <a:pPr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sz="2800">
                <a:solidFill>
                  <a:srgbClr val="FFCC00"/>
                </a:solidFill>
              </a:rPr>
              <a:t>Brønsted-Lowry Acids and Bases, </a:t>
            </a:r>
            <a:r>
              <a:rPr lang="en-US" sz="2800" b="0" i="1">
                <a:solidFill>
                  <a:srgbClr val="FFCC00"/>
                </a:solidFill>
              </a:rPr>
              <a:t>continued</a:t>
            </a:r>
            <a:endParaRPr lang="en-US" sz="2800" i="1">
              <a:solidFill>
                <a:srgbClr val="FFCC00"/>
              </a:solidFill>
            </a:endParaRPr>
          </a:p>
        </p:txBody>
      </p:sp>
      <p:sp>
        <p:nvSpPr>
          <p:cNvPr id="2312196" name="Rectangle 4"/>
          <p:cNvSpPr>
            <a:spLocks noChangeArrowheads="1"/>
          </p:cNvSpPr>
          <p:nvPr/>
        </p:nvSpPr>
        <p:spPr bwMode="auto">
          <a:xfrm>
            <a:off x="762000" y="1911350"/>
            <a:ext cx="7620000" cy="1184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/>
          <a:p>
            <a:pPr marL="228600" indent="-228600" eaLnBrk="0" hangingPunct="0">
              <a:spcBef>
                <a:spcPct val="0"/>
              </a:spcBef>
              <a:buSzTx/>
              <a:tabLst>
                <a:tab pos="914400" algn="l"/>
                <a:tab pos="1828800" algn="l"/>
                <a:tab pos="2743200" algn="l"/>
                <a:tab pos="3768725" algn="l"/>
                <a:tab pos="4572000" algn="l"/>
                <a:tab pos="5659438" algn="l"/>
              </a:tabLst>
            </a:pPr>
            <a:r>
              <a:rPr lang="en-US" sz="2400" b="0">
                <a:solidFill>
                  <a:schemeClr val="bg1"/>
                </a:solidFill>
              </a:rPr>
              <a:t>In a</a:t>
            </a:r>
            <a:r>
              <a:rPr lang="en-US" sz="2400" b="0">
                <a:solidFill>
                  <a:schemeClr val="tx1"/>
                </a:solidFill>
              </a:rPr>
              <a:t> </a:t>
            </a:r>
            <a:r>
              <a:rPr lang="en-US" sz="2400">
                <a:solidFill>
                  <a:srgbClr val="FFCC00"/>
                </a:solidFill>
              </a:rPr>
              <a:t>Brønsted-Lowry acid-base reaction,</a:t>
            </a:r>
            <a:r>
              <a:rPr lang="en-US" sz="2400" b="0">
                <a:solidFill>
                  <a:schemeClr val="tx1"/>
                </a:solidFill>
              </a:rPr>
              <a:t> </a:t>
            </a:r>
            <a:r>
              <a:rPr lang="en-US" sz="2400" b="0">
                <a:solidFill>
                  <a:schemeClr val="bg1"/>
                </a:solidFill>
              </a:rPr>
              <a:t>protons are transferred from one reactant (the acid) to another (the base).</a:t>
            </a:r>
          </a:p>
        </p:txBody>
      </p:sp>
      <p:sp>
        <p:nvSpPr>
          <p:cNvPr id="231219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0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2312199" name="Object 7"/>
          <p:cNvGraphicFramePr>
            <a:graphicFrameLocks noChangeAspect="1"/>
          </p:cNvGraphicFramePr>
          <p:nvPr/>
        </p:nvGraphicFramePr>
        <p:xfrm>
          <a:off x="2200275" y="3584575"/>
          <a:ext cx="4340225" cy="493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" name="Equation" r:id="rId5" imgW="2095896" imgH="241697" progId="Equation.3">
                  <p:embed/>
                </p:oleObj>
              </mc:Choice>
              <mc:Fallback>
                <p:oleObj name="Equation" r:id="rId5" imgW="2095896" imgH="241697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0275" y="3584575"/>
                        <a:ext cx="4340225" cy="4937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12202" name="Rectangle 10"/>
          <p:cNvSpPr>
            <a:spLocks noChangeArrowheads="1"/>
          </p:cNvSpPr>
          <p:nvPr/>
        </p:nvSpPr>
        <p:spPr bwMode="auto">
          <a:xfrm>
            <a:off x="838200" y="4041775"/>
            <a:ext cx="7620000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/>
          <a:p>
            <a:pPr eaLnBrk="0" hangingPunct="0">
              <a:spcBef>
                <a:spcPct val="0"/>
              </a:spcBef>
              <a:buSzTx/>
              <a:buFontTx/>
              <a:buNone/>
              <a:tabLst>
                <a:tab pos="914400" algn="l"/>
                <a:tab pos="1828800" algn="l"/>
                <a:tab pos="2743200" algn="l"/>
                <a:tab pos="3768725" algn="l"/>
                <a:tab pos="4572000" algn="l"/>
                <a:tab pos="5659438" algn="l"/>
              </a:tabLst>
            </a:pPr>
            <a:r>
              <a:rPr lang="en-US" sz="2400" b="0">
                <a:solidFill>
                  <a:schemeClr val="tx1"/>
                </a:solidFill>
              </a:rPr>
              <a:t>	     </a:t>
            </a:r>
            <a:r>
              <a:rPr lang="en-US" b="0" i="1">
                <a:solidFill>
                  <a:schemeClr val="bg1"/>
                </a:solidFill>
              </a:rPr>
              <a:t>acid	          base</a:t>
            </a:r>
            <a:endParaRPr lang="en-US" sz="2400" b="0">
              <a:solidFill>
                <a:schemeClr val="tx1"/>
              </a:solidFill>
            </a:endParaRPr>
          </a:p>
        </p:txBody>
      </p:sp>
      <p:sp>
        <p:nvSpPr>
          <p:cNvPr id="2312203" name="AutoShape 11"/>
          <p:cNvSpPr>
            <a:spLocks noChangeArrowheads="1"/>
          </p:cNvSpPr>
          <p:nvPr/>
        </p:nvSpPr>
        <p:spPr bwMode="auto">
          <a:xfrm rot="10800000">
            <a:off x="8382000" y="1447800"/>
            <a:ext cx="136525" cy="73025"/>
          </a:xfrm>
          <a:prstGeom prst="triangle">
            <a:avLst>
              <a:gd name="adj" fmla="val 50000"/>
            </a:avLst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rot="10800000" wrap="none" anchor="ctr"/>
          <a:lstStyle/>
          <a:p>
            <a:pPr marL="342900" indent="-342900" algn="ctr"/>
            <a:endParaRPr lang="en-US" sz="2400" b="0">
              <a:solidFill>
                <a:schemeClr val="bg1"/>
              </a:solidFill>
            </a:endParaRPr>
          </a:p>
        </p:txBody>
      </p:sp>
      <p:sp>
        <p:nvSpPr>
          <p:cNvPr id="2312204" name="AutoShape 12"/>
          <p:cNvSpPr>
            <a:spLocks noChangeArrowheads="1"/>
          </p:cNvSpPr>
          <p:nvPr/>
        </p:nvSpPr>
        <p:spPr bwMode="auto">
          <a:xfrm rot="10800000">
            <a:off x="3962400" y="2971800"/>
            <a:ext cx="136525" cy="73025"/>
          </a:xfrm>
          <a:prstGeom prst="triangle">
            <a:avLst>
              <a:gd name="adj" fmla="val 50000"/>
            </a:avLst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rot="10800000" wrap="none" anchor="ctr"/>
          <a:lstStyle/>
          <a:p>
            <a:pPr marL="342900" indent="-342900" algn="ctr"/>
            <a:endParaRPr lang="en-US" sz="2400" b="0">
              <a:solidFill>
                <a:schemeClr val="bg1"/>
              </a:solidFill>
            </a:endParaRPr>
          </a:p>
        </p:txBody>
      </p:sp>
      <p:sp>
        <p:nvSpPr>
          <p:cNvPr id="2312205" name="AutoShape 13"/>
          <p:cNvSpPr>
            <a:spLocks noChangeArrowheads="1"/>
          </p:cNvSpPr>
          <p:nvPr/>
        </p:nvSpPr>
        <p:spPr bwMode="auto">
          <a:xfrm rot="10800000">
            <a:off x="6797675" y="3889375"/>
            <a:ext cx="136525" cy="73025"/>
          </a:xfrm>
          <a:prstGeom prst="triangle">
            <a:avLst>
              <a:gd name="adj" fmla="val 50000"/>
            </a:avLst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rot="10800000" wrap="none" anchor="ctr"/>
          <a:lstStyle/>
          <a:p>
            <a:pPr marL="342900" indent="-342900" algn="ctr"/>
            <a:endParaRPr lang="en-US" sz="2400" b="0">
              <a:solidFill>
                <a:schemeClr val="bg1"/>
              </a:solidFill>
            </a:endParaRPr>
          </a:p>
        </p:txBody>
      </p:sp>
      <p:sp>
        <p:nvSpPr>
          <p:cNvPr id="2312206" name="Rectangle 14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6662738" y="6261100"/>
            <a:ext cx="1143000" cy="2921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84874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2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312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2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2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312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2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2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312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22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2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12203" grpId="0" animBg="1"/>
      <p:bldP spid="2312204" grpId="0" animBg="1"/>
      <p:bldP spid="231220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Acids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6758" y="1828800"/>
            <a:ext cx="8136193" cy="50292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Have a sour taste (aq solutions).</a:t>
            </a:r>
          </a:p>
          <a:p>
            <a:r>
              <a:rPr lang="en-US" sz="3200" dirty="0" smtClean="0"/>
              <a:t>Change color of acid-base indicators.</a:t>
            </a:r>
          </a:p>
          <a:p>
            <a:r>
              <a:rPr lang="en-US" sz="3200" dirty="0" smtClean="0"/>
              <a:t>Some acids react with active metals and release hydrogen gas, H</a:t>
            </a:r>
            <a:r>
              <a:rPr lang="en-US" sz="3200" baseline="-25000" dirty="0" smtClean="0"/>
              <a:t>2.</a:t>
            </a:r>
          </a:p>
          <a:p>
            <a:r>
              <a:rPr lang="en-US" sz="3200" dirty="0" smtClean="0"/>
              <a:t>React with bases to produce salts and water.</a:t>
            </a:r>
          </a:p>
          <a:p>
            <a:r>
              <a:rPr lang="en-US" sz="3200" dirty="0" smtClean="0"/>
              <a:t>Conduct electric current.</a:t>
            </a:r>
          </a:p>
          <a:p>
            <a:r>
              <a:rPr lang="en-US" sz="3200" dirty="0">
                <a:solidFill>
                  <a:srgbClr val="FFCC00"/>
                </a:solidFill>
              </a:rPr>
              <a:t>Ba(</a:t>
            </a:r>
            <a:r>
              <a:rPr lang="en-US" sz="3200" i="1" dirty="0">
                <a:solidFill>
                  <a:srgbClr val="FFCC00"/>
                </a:solidFill>
              </a:rPr>
              <a:t>s</a:t>
            </a:r>
            <a:r>
              <a:rPr lang="en-US" sz="3200" dirty="0">
                <a:solidFill>
                  <a:srgbClr val="FFCC00"/>
                </a:solidFill>
              </a:rPr>
              <a:t>) + H</a:t>
            </a:r>
            <a:r>
              <a:rPr lang="en-US" sz="3200" baseline="-25000" dirty="0">
                <a:solidFill>
                  <a:srgbClr val="FFCC00"/>
                </a:solidFill>
              </a:rPr>
              <a:t>2</a:t>
            </a:r>
            <a:r>
              <a:rPr lang="en-US" sz="3200" dirty="0">
                <a:solidFill>
                  <a:srgbClr val="FFCC00"/>
                </a:solidFill>
              </a:rPr>
              <a:t>SO</a:t>
            </a:r>
            <a:r>
              <a:rPr lang="en-US" sz="3200" baseline="-25000" dirty="0">
                <a:solidFill>
                  <a:srgbClr val="FFCC00"/>
                </a:solidFill>
              </a:rPr>
              <a:t>4</a:t>
            </a:r>
            <a:r>
              <a:rPr lang="en-US" sz="3200" dirty="0">
                <a:solidFill>
                  <a:srgbClr val="FFCC00"/>
                </a:solidFill>
              </a:rPr>
              <a:t>(</a:t>
            </a:r>
            <a:r>
              <a:rPr lang="en-US" sz="3200" i="1" dirty="0">
                <a:solidFill>
                  <a:srgbClr val="FFCC00"/>
                </a:solidFill>
              </a:rPr>
              <a:t>aq</a:t>
            </a:r>
            <a:r>
              <a:rPr lang="en-US" sz="3200" dirty="0">
                <a:solidFill>
                  <a:srgbClr val="FFCC00"/>
                </a:solidFill>
              </a:rPr>
              <a:t>)	</a:t>
            </a:r>
            <a:r>
              <a:rPr lang="en-US" sz="3200" dirty="0" smtClean="0">
                <a:solidFill>
                  <a:srgbClr val="FFCC00"/>
                </a:solidFill>
              </a:rPr>
              <a:t>         BaSO</a:t>
            </a:r>
            <a:r>
              <a:rPr lang="en-US" sz="3200" baseline="-25000" dirty="0" smtClean="0">
                <a:solidFill>
                  <a:srgbClr val="FFCC00"/>
                </a:solidFill>
              </a:rPr>
              <a:t>4</a:t>
            </a:r>
            <a:r>
              <a:rPr lang="en-US" sz="3200" dirty="0">
                <a:solidFill>
                  <a:srgbClr val="FFCC00"/>
                </a:solidFill>
              </a:rPr>
              <a:t>(</a:t>
            </a:r>
            <a:r>
              <a:rPr lang="en-US" sz="3200" i="1" dirty="0">
                <a:solidFill>
                  <a:srgbClr val="FFCC00"/>
                </a:solidFill>
              </a:rPr>
              <a:t>s</a:t>
            </a:r>
            <a:r>
              <a:rPr lang="en-US" sz="3200" dirty="0">
                <a:solidFill>
                  <a:srgbClr val="FFCC00"/>
                </a:solidFill>
              </a:rPr>
              <a:t>) + H</a:t>
            </a:r>
            <a:r>
              <a:rPr lang="en-US" sz="3200" baseline="-25000" dirty="0">
                <a:solidFill>
                  <a:srgbClr val="FFCC00"/>
                </a:solidFill>
              </a:rPr>
              <a:t>2</a:t>
            </a:r>
            <a:r>
              <a:rPr lang="en-US" sz="3200" dirty="0">
                <a:solidFill>
                  <a:srgbClr val="FFCC00"/>
                </a:solidFill>
              </a:rPr>
              <a:t>(</a:t>
            </a:r>
            <a:r>
              <a:rPr lang="en-US" sz="3200" i="1" dirty="0">
                <a:solidFill>
                  <a:srgbClr val="FFCC00"/>
                </a:solidFill>
              </a:rPr>
              <a:t>g</a:t>
            </a:r>
            <a:r>
              <a:rPr lang="en-US" sz="3200" dirty="0">
                <a:solidFill>
                  <a:srgbClr val="FFCC00"/>
                </a:solidFill>
              </a:rPr>
              <a:t>)</a:t>
            </a:r>
          </a:p>
          <a:p>
            <a:endParaRPr lang="en-US" sz="3200" dirty="0"/>
          </a:p>
        </p:txBody>
      </p:sp>
      <p:sp>
        <p:nvSpPr>
          <p:cNvPr id="4" name="Right Arrow 3"/>
          <p:cNvSpPr/>
          <p:nvPr/>
        </p:nvSpPr>
        <p:spPr>
          <a:xfrm>
            <a:off x="3832203" y="6169082"/>
            <a:ext cx="978408" cy="484632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78278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Acids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45920"/>
            <a:ext cx="9144000" cy="551208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Binary acid (has two different elements), H</a:t>
            </a:r>
            <a:r>
              <a:rPr lang="en-US" sz="3200" baseline="30000" dirty="0" smtClean="0"/>
              <a:t>+</a:t>
            </a:r>
            <a:r>
              <a:rPr lang="en-US" sz="3200" dirty="0" smtClean="0"/>
              <a:t> and one of the more electronegative.</a:t>
            </a:r>
          </a:p>
          <a:p>
            <a:pPr lvl="1"/>
            <a:r>
              <a:rPr lang="en-US" sz="2800" dirty="0" smtClean="0"/>
              <a:t>HF, HCl, HBr</a:t>
            </a:r>
            <a:r>
              <a:rPr lang="en-US" sz="2800" dirty="0"/>
              <a:t> </a:t>
            </a:r>
            <a:r>
              <a:rPr lang="en-US" sz="2800" dirty="0" smtClean="0"/>
              <a:t>and HI</a:t>
            </a:r>
          </a:p>
          <a:p>
            <a:r>
              <a:rPr lang="en-US" sz="3000" dirty="0" smtClean="0"/>
              <a:t>Nomenclature:</a:t>
            </a:r>
          </a:p>
          <a:p>
            <a:pPr lvl="1"/>
            <a:r>
              <a:rPr lang="en-US" sz="3000" dirty="0" smtClean="0"/>
              <a:t>Name of binary acid begins with the prefix hydro-.</a:t>
            </a:r>
          </a:p>
          <a:p>
            <a:pPr lvl="1"/>
            <a:r>
              <a:rPr lang="en-US" sz="3000" dirty="0" smtClean="0"/>
              <a:t>Root of name of the second element follows prefix hydro.</a:t>
            </a:r>
          </a:p>
          <a:p>
            <a:pPr lvl="1"/>
            <a:r>
              <a:rPr lang="en-US" sz="3000" dirty="0" smtClean="0"/>
              <a:t>Name ends with the suffix –ic.</a:t>
            </a:r>
          </a:p>
          <a:p>
            <a:pPr lvl="1"/>
            <a:endParaRPr lang="en-US" sz="3000" dirty="0" smtClean="0"/>
          </a:p>
        </p:txBody>
      </p:sp>
    </p:spTree>
    <p:extLst>
      <p:ext uri="{BB962C8B-B14F-4D97-AF65-F5344CB8AC3E}">
        <p14:creationId xmlns:p14="http://schemas.microsoft.com/office/powerpoint/2010/main" val="20168586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Acids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 descr="Untitled-60 cop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9463" y="1949976"/>
            <a:ext cx="7796213" cy="2874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316586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Acids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Oxyacid- acid is compound of H</a:t>
            </a:r>
            <a:r>
              <a:rPr lang="en-US" sz="3200" baseline="30000" dirty="0" smtClean="0"/>
              <a:t>+</a:t>
            </a:r>
            <a:r>
              <a:rPr lang="en-US" sz="3200" dirty="0" smtClean="0"/>
              <a:t>, O</a:t>
            </a:r>
            <a:r>
              <a:rPr lang="en-US" sz="3200" baseline="30000" dirty="0" smtClean="0"/>
              <a:t>-</a:t>
            </a:r>
            <a:r>
              <a:rPr lang="en-US" sz="3200" dirty="0" smtClean="0"/>
              <a:t> and 3</a:t>
            </a:r>
            <a:r>
              <a:rPr lang="en-US" sz="3200" baseline="30000" dirty="0" smtClean="0"/>
              <a:t>rd</a:t>
            </a:r>
            <a:r>
              <a:rPr lang="en-US" sz="3200" dirty="0" smtClean="0"/>
              <a:t> element usually a nonmetal:</a:t>
            </a:r>
          </a:p>
          <a:p>
            <a:pPr lvl="1"/>
            <a:r>
              <a:rPr lang="en-US" sz="3000" dirty="0" smtClean="0"/>
              <a:t>HNO</a:t>
            </a:r>
            <a:r>
              <a:rPr lang="en-US" sz="3000" baseline="-25000" dirty="0" smtClean="0"/>
              <a:t>3</a:t>
            </a:r>
            <a:r>
              <a:rPr lang="en-US" sz="3000" dirty="0" smtClean="0"/>
              <a:t> or H</a:t>
            </a:r>
            <a:r>
              <a:rPr lang="en-US" sz="3000" baseline="-25000" dirty="0" smtClean="0"/>
              <a:t>2</a:t>
            </a:r>
            <a:r>
              <a:rPr lang="en-US" sz="3000" dirty="0" smtClean="0"/>
              <a:t>SO</a:t>
            </a:r>
            <a:r>
              <a:rPr lang="en-US" sz="3000" baseline="-25000" dirty="0" smtClean="0"/>
              <a:t>4</a:t>
            </a:r>
          </a:p>
          <a:p>
            <a:r>
              <a:rPr lang="en-US" sz="3200" dirty="0" smtClean="0"/>
              <a:t>Nomenclature:</a:t>
            </a:r>
          </a:p>
          <a:p>
            <a:pPr lvl="1"/>
            <a:r>
              <a:rPr lang="en-US" sz="3000" dirty="0" smtClean="0"/>
              <a:t>Names of their anions are based on the names of the acids.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13218051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Acids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Common Industrial Acids:</a:t>
            </a:r>
          </a:p>
          <a:p>
            <a:pPr lvl="1"/>
            <a:r>
              <a:rPr lang="en-US" dirty="0" smtClean="0"/>
              <a:t>Sulfuric Acid</a:t>
            </a:r>
          </a:p>
          <a:p>
            <a:pPr lvl="1"/>
            <a:r>
              <a:rPr lang="en-US" dirty="0" smtClean="0"/>
              <a:t>Nitric Acid</a:t>
            </a:r>
          </a:p>
          <a:p>
            <a:pPr lvl="1"/>
            <a:r>
              <a:rPr lang="en-US" dirty="0" smtClean="0"/>
              <a:t>Phosphoric Acid</a:t>
            </a:r>
          </a:p>
          <a:p>
            <a:pPr lvl="1"/>
            <a:r>
              <a:rPr lang="en-US" dirty="0" smtClean="0"/>
              <a:t>Hydrochloric Acid (concentrated solutions are referred to as muriatic acid).</a:t>
            </a:r>
          </a:p>
          <a:p>
            <a:pPr lvl="1"/>
            <a:r>
              <a:rPr lang="en-US" dirty="0" smtClean="0"/>
              <a:t>Acetic Acid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69156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Bases taste bitter (aqueous solutions).</a:t>
            </a:r>
          </a:p>
          <a:p>
            <a:r>
              <a:rPr lang="en-US" sz="3200" dirty="0" smtClean="0"/>
              <a:t>Change the color of acid-base indicators.</a:t>
            </a:r>
          </a:p>
          <a:p>
            <a:r>
              <a:rPr lang="en-US" sz="3200" dirty="0" smtClean="0"/>
              <a:t>Dilute aq solutions of bases feel slippery.</a:t>
            </a:r>
          </a:p>
          <a:p>
            <a:r>
              <a:rPr lang="en-US" sz="3200" dirty="0" smtClean="0"/>
              <a:t>React with acids to produce salts and water.</a:t>
            </a:r>
          </a:p>
          <a:p>
            <a:r>
              <a:rPr lang="en-US" sz="3200" dirty="0" smtClean="0"/>
              <a:t>Bases conduct electric current.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4649318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Arrhenius Acids and Bases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Arrhenius Acid- chemical compound that increases the [H</a:t>
            </a:r>
            <a:r>
              <a:rPr lang="en-US" sz="3200" baseline="30000" dirty="0" smtClean="0"/>
              <a:t>+</a:t>
            </a:r>
            <a:r>
              <a:rPr lang="en-US" sz="3200" dirty="0" smtClean="0"/>
              <a:t>] (concentration of hydrogen ions) in aq solutions.</a:t>
            </a:r>
          </a:p>
          <a:p>
            <a:endParaRPr lang="en-US" sz="3200" dirty="0"/>
          </a:p>
          <a:p>
            <a:r>
              <a:rPr lang="en-US" sz="3200" dirty="0" smtClean="0"/>
              <a:t>Arrhenius Base- substance increases the [OH</a:t>
            </a:r>
            <a:r>
              <a:rPr lang="en-US" sz="3200" baseline="30000" dirty="0" smtClean="0"/>
              <a:t>-</a:t>
            </a:r>
            <a:r>
              <a:rPr lang="en-US" sz="3200" dirty="0" smtClean="0"/>
              <a:t>] (concentration of hydroxide ions) in aq solutions.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3624177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Aqueous acids are electrolytes. These are molecular compounds with ionizable hydrogen atoms.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7954606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Precedent">
  <a:themeElements>
    <a:clrScheme name="Precedent">
      <a:dk1>
        <a:srgbClr val="921F07"/>
      </a:dk1>
      <a:lt1>
        <a:sysClr val="window" lastClr="FFFFFF"/>
      </a:lt1>
      <a:dk2>
        <a:srgbClr val="333333"/>
      </a:dk2>
      <a:lt2>
        <a:srgbClr val="E5E5D3"/>
      </a:lt2>
      <a:accent1>
        <a:srgbClr val="993232"/>
      </a:accent1>
      <a:accent2>
        <a:srgbClr val="9B6C34"/>
      </a:accent2>
      <a:accent3>
        <a:srgbClr val="736C5D"/>
      </a:accent3>
      <a:accent4>
        <a:srgbClr val="C9972B"/>
      </a:accent4>
      <a:accent5>
        <a:srgbClr val="C95F2B"/>
      </a:accent5>
      <a:accent6>
        <a:srgbClr val="8F7A05"/>
      </a:accent6>
      <a:hlink>
        <a:srgbClr val="933926"/>
      </a:hlink>
      <a:folHlink>
        <a:srgbClr val="916019"/>
      </a:folHlink>
    </a:clrScheme>
    <a:fontScheme name="Precedent">
      <a:majorFont>
        <a:latin typeface="Perpetua Titling MT"/>
        <a:ea typeface=""/>
        <a:cs typeface=""/>
        <a:font script="Jpan" typeface="ＭＳ Ｐ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Ｐ明朝"/>
        <a:font script="Hans" typeface="宋体"/>
        <a:font script="Hant" typeface="新細明體"/>
      </a:minorFont>
    </a:fontScheme>
    <a:fmtScheme name="Precedent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0000"/>
                <a:satMod val="135000"/>
              </a:schemeClr>
            </a:gs>
            <a:gs pos="100000">
              <a:schemeClr val="phClr">
                <a:tint val="100000"/>
                <a:shade val="30000"/>
                <a:satMod val="135000"/>
              </a:schemeClr>
            </a:gs>
          </a:gsLst>
          <a:path path="circle">
            <a:fillToRect l="70000" t="10000" b="7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10000"/>
                <a:satMod val="135000"/>
              </a:schemeClr>
              <a:schemeClr val="phClr">
                <a:satMod val="150000"/>
                <a:lumMod val="11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101600" dist="25400" dir="4800000" sx="103000" sy="103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l">
              <a:rot lat="0" lon="0" rev="3000000"/>
            </a:lightRig>
          </a:scene3d>
          <a:sp3d prstMaterial="softEdge">
            <a:bevelT w="0" h="0"/>
          </a:sp3d>
        </a:effectStyle>
        <a:effectStyle>
          <a:effectLst>
            <a:innerShdw blurRad="127000" dist="38100" dir="13200000">
              <a:srgbClr val="000000">
                <a:alpha val="75000"/>
              </a:srgbClr>
            </a:innerShdw>
            <a:outerShdw blurRad="38100" dist="12700" dir="1800000" sx="101000" sy="101000" rotWithShape="0">
              <a:srgbClr val="000000">
                <a:alpha val="40000"/>
              </a:srgbClr>
            </a:outerShdw>
            <a:reflection blurRad="127000" stA="25000" endPos="30000" dist="12700" dir="5400000" sy="-100000" rotWithShape="0"/>
          </a:effectLst>
          <a:scene3d>
            <a:camera prst="orthographicFront">
              <a:rot lat="0" lon="0" rev="0"/>
            </a:camera>
            <a:lightRig rig="twoPt" dir="t">
              <a:rot lat="0" lon="0" rev="1200000"/>
            </a:lightRig>
          </a:scene3d>
          <a:sp3d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0000"/>
                <a:satMod val="135000"/>
              </a:schemeClr>
            </a:gs>
            <a:gs pos="100000">
              <a:schemeClr val="phClr">
                <a:shade val="30000"/>
                <a:satMod val="150000"/>
              </a:schemeClr>
            </a:gs>
          </a:gsLst>
          <a:path path="circle">
            <a:fillToRect t="10000" r="70000" b="70000"/>
          </a:path>
        </a:gradFill>
        <a:blipFill rotWithShape="1">
          <a:blip xmlns:r="http://schemas.openxmlformats.org/officeDocument/2006/relationships" r:embed="rId2">
            <a:duotone>
              <a:schemeClr val="phClr">
                <a:shade val="10000"/>
                <a:satMod val="130000"/>
                <a:lumMod val="80000"/>
              </a:schemeClr>
              <a:schemeClr val="phClr">
                <a:satMod val="150000"/>
                <a:lumMod val="11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Precedent.thmx</Template>
  <TotalTime>265</TotalTime>
  <Words>544</Words>
  <Application>Microsoft Macintosh PowerPoint</Application>
  <PresentationFormat>On-screen Show (4:3)</PresentationFormat>
  <Paragraphs>70</Paragraphs>
  <Slides>17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9" baseType="lpstr">
      <vt:lpstr>Precedent</vt:lpstr>
      <vt:lpstr>Equation</vt:lpstr>
      <vt:lpstr>Acids and Bases</vt:lpstr>
      <vt:lpstr>Acids</vt:lpstr>
      <vt:lpstr>Acids</vt:lpstr>
      <vt:lpstr>Acids</vt:lpstr>
      <vt:lpstr>Acids</vt:lpstr>
      <vt:lpstr>Acids</vt:lpstr>
      <vt:lpstr>Bases</vt:lpstr>
      <vt:lpstr>Arrhenius Acids and Bases</vt:lpstr>
      <vt:lpstr>PowerPoint Presentation</vt:lpstr>
      <vt:lpstr>Strong/Weak acids</vt:lpstr>
      <vt:lpstr>Strong &amp; Weak Acids </vt:lpstr>
      <vt:lpstr>PowerPoint Presentation</vt:lpstr>
      <vt:lpstr>PowerPoint Presentation</vt:lpstr>
      <vt:lpstr>PowerPoint Presentation</vt:lpstr>
      <vt:lpstr>Part 2 </vt:lpstr>
      <vt:lpstr>PowerPoint Presentation</vt:lpstr>
      <vt:lpstr>PowerPoint Presentation</vt:lpstr>
    </vt:vector>
  </TitlesOfParts>
  <Company>Joplin High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Acids and Bases</dc:title>
  <dc:creator>LAHEATHER FISHER</dc:creator>
  <cp:lastModifiedBy>LAHEATHER FISHER</cp:lastModifiedBy>
  <cp:revision>15</cp:revision>
  <dcterms:created xsi:type="dcterms:W3CDTF">2013-04-30T13:44:18Z</dcterms:created>
  <dcterms:modified xsi:type="dcterms:W3CDTF">2014-04-09T13:01:36Z</dcterms:modified>
</cp:coreProperties>
</file>